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702" r:id="rId2"/>
    <p:sldMasterId id="2147483677" r:id="rId3"/>
  </p:sldMasterIdLst>
  <p:notesMasterIdLst>
    <p:notesMasterId r:id="rId15"/>
  </p:notesMasterIdLst>
  <p:sldIdLst>
    <p:sldId id="269" r:id="rId4"/>
    <p:sldId id="626" r:id="rId5"/>
    <p:sldId id="655" r:id="rId6"/>
    <p:sldId id="598" r:id="rId7"/>
    <p:sldId id="478" r:id="rId8"/>
    <p:sldId id="454" r:id="rId9"/>
    <p:sldId id="455" r:id="rId10"/>
    <p:sldId id="657" r:id="rId11"/>
    <p:sldId id="457" r:id="rId12"/>
    <p:sldId id="656" r:id="rId13"/>
    <p:sldId id="571" r:id="rId14"/>
  </p:sldIdLst>
  <p:sldSz cx="18288000" cy="10287000"/>
  <p:notesSz cx="6858000" cy="9144000"/>
  <p:defaultTextStyle>
    <a:defPPr>
      <a:defRPr lang="uk-UA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6B6C"/>
    <a:srgbClr val="64D4EA"/>
    <a:srgbClr val="4CCCE6"/>
    <a:srgbClr val="6CD5EA"/>
    <a:srgbClr val="2BC3E1"/>
    <a:srgbClr val="57CFE7"/>
    <a:srgbClr val="AAC42C"/>
    <a:srgbClr val="A156F4"/>
    <a:srgbClr val="C0C0C8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43" autoAdjust="0"/>
    <p:restoredTop sz="86425" autoAdjust="0"/>
  </p:normalViewPr>
  <p:slideViewPr>
    <p:cSldViewPr>
      <p:cViewPr varScale="1">
        <p:scale>
          <a:sx n="45" d="100"/>
          <a:sy n="45" d="100"/>
        </p:scale>
        <p:origin x="1026" y="48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27185-10FB-4A57-B3F0-45136A811A24}" type="datetimeFigureOut">
              <a:rPr lang="uk-UA" smtClean="0"/>
              <a:t>24.06.2019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C3A12-1E0F-412B-B376-8089A55D946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67216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40403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08353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97111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70866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59034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50528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8567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356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685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4817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2704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703363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273552" y="2779776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13780008" y="5779008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2653937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7772400" y="2093976"/>
            <a:ext cx="2743200" cy="27432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411797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2532888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029272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502152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0022214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6053328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9784080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923317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0098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791870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2527280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280969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37560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337560" y="5980176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9811512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9811512" y="5981700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635797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9733436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G-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4400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4950923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G-SLIDE OPT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98869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100584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969304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29812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419155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3255264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05711653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138928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563624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163824" y="335584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13172478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2999232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88229608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121408" y="2953512"/>
            <a:ext cx="6519672" cy="373075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62576866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02536" y="2788920"/>
            <a:ext cx="7178040" cy="4105656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6213430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51760" y="2990088"/>
            <a:ext cx="6400800" cy="39410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64779751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438144" y="3054096"/>
            <a:ext cx="5276088" cy="32552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47077449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61888" y="2441448"/>
            <a:ext cx="5705856" cy="324612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657600" y="5753100"/>
            <a:ext cx="685800" cy="121615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90872" y="4754880"/>
            <a:ext cx="1645920" cy="21762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055096" y="4334256"/>
            <a:ext cx="3886200" cy="24048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09179937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07208" y="3200400"/>
            <a:ext cx="3886200" cy="3886200"/>
          </a:xfrm>
          <a:prstGeom prst="roundRect">
            <a:avLst/>
          </a:prstGeom>
          <a:effectLst>
            <a:outerShdw blurRad="292100" dist="38100" dir="5400000" algn="t" rotWithShape="0">
              <a:schemeClr val="accent1">
                <a:alpha val="67000"/>
              </a:schemeClr>
            </a:outerShdw>
          </a:effectLst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799537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O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1435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3521493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29384" y="321868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16150183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0195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46811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520440" y="3264408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25685958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24328" y="2990088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1557463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05500" y="2628900"/>
            <a:ext cx="6477000" cy="3962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82868103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55064" y="2788920"/>
            <a:ext cx="6967728" cy="398678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73097952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846320" y="3200400"/>
            <a:ext cx="8622792" cy="484632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0857641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87552" y="2478024"/>
            <a:ext cx="9052560" cy="5998464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7340191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3716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012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72348581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6747259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99839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2400300"/>
            <a:ext cx="18288000" cy="54864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51813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41148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48509339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6576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6576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3152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3152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9728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09728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46304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46304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984681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57200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7673552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14400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3716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46770696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26772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2156590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913603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499616" y="3346704"/>
            <a:ext cx="3593592" cy="359359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3268737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4400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9197058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8934818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IMAG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743200" y="3200400"/>
            <a:ext cx="3886200" cy="3886200"/>
          </a:xfrm>
          <a:prstGeom prst="ellipse">
            <a:avLst/>
          </a:prstGeom>
          <a:ln w="38100">
            <a:solidFill>
              <a:schemeClr val="accent1"/>
            </a:solidFill>
          </a:ln>
          <a:effectLst/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2157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3871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80" r:id="rId3"/>
    <p:sldLayoutId id="2147483697" r:id="rId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4209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9" r:id="rId2"/>
    <p:sldLayoutId id="2147483670" r:id="rId3"/>
    <p:sldLayoutId id="2147483671" r:id="rId4"/>
    <p:sldLayoutId id="2147483741" r:id="rId5"/>
    <p:sldLayoutId id="2147483701" r:id="rId6"/>
    <p:sldLayoutId id="2147483700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676" r:id="rId13"/>
    <p:sldLayoutId id="2147483695" r:id="rId14"/>
    <p:sldLayoutId id="2147483696" r:id="rId15"/>
    <p:sldLayoutId id="2147483780" r:id="rId16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47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9" r:id="rId4"/>
    <p:sldLayoutId id="2147483720" r:id="rId5"/>
    <p:sldLayoutId id="2147483717" r:id="rId6"/>
    <p:sldLayoutId id="2147483718" r:id="rId7"/>
    <p:sldLayoutId id="2147483726" r:id="rId8"/>
    <p:sldLayoutId id="2147483727" r:id="rId9"/>
    <p:sldLayoutId id="2147483721" r:id="rId10"/>
    <p:sldLayoutId id="2147483722" r:id="rId11"/>
    <p:sldLayoutId id="2147483723" r:id="rId12"/>
    <p:sldLayoutId id="2147483679" r:id="rId13"/>
    <p:sldLayoutId id="2147483724" r:id="rId14"/>
    <p:sldLayoutId id="2147483689" r:id="rId15"/>
    <p:sldLayoutId id="2147483682" r:id="rId16"/>
    <p:sldLayoutId id="2147483683" r:id="rId17"/>
    <p:sldLayoutId id="2147483685" r:id="rId18"/>
    <p:sldLayoutId id="2147483686" r:id="rId19"/>
    <p:sldLayoutId id="2147483688" r:id="rId20"/>
    <p:sldLayoutId id="2147483687" r:id="rId21"/>
    <p:sldLayoutId id="2147483684" r:id="rId22"/>
    <p:sldLayoutId id="2147483667" r:id="rId23"/>
    <p:sldLayoutId id="2147483779" r:id="rId2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23">
            <a:extLst>
              <a:ext uri="{FF2B5EF4-FFF2-40B4-BE49-F238E27FC236}">
                <a16:creationId xmlns:a16="http://schemas.microsoft.com/office/drawing/2014/main" id="{C8E8BF94-D455-452D-988D-E5B3B9AEB6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171701"/>
            <a:ext cx="18288000" cy="36575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57602" y="6418302"/>
            <a:ext cx="1097279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Roboto Condensed" panose="02000000000000000000" pitchFamily="2" charset="0"/>
                <a:cs typeface="Lato Semibold" panose="020F0502020204030203" pitchFamily="34" charset="0"/>
              </a:rPr>
              <a:t>King County House Prices</a:t>
            </a:r>
            <a:endParaRPr lang="ru-RU" sz="6600" b="1" dirty="0">
              <a:solidFill>
                <a:schemeClr val="accent1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581400" y="62865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/>
          <p:cNvSpPr>
            <a:spLocks/>
          </p:cNvSpPr>
          <p:nvPr/>
        </p:nvSpPr>
        <p:spPr>
          <a:xfrm>
            <a:off x="0" y="2159755"/>
            <a:ext cx="18288000" cy="3657600"/>
          </a:xfrm>
          <a:prstGeom prst="rect">
            <a:avLst/>
          </a:prstGeom>
          <a:solidFill>
            <a:schemeClr val="tx1">
              <a:alpha val="5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3600" b="1">
              <a:solidFill>
                <a:schemeClr val="bg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 rot="10800000">
            <a:off x="14020800" y="69723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Sound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85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00"/>
    </mc:Choice>
    <mc:Fallback xmlns="">
      <p:transition spd="slow" advTm="6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 smtClean="0"/>
              <a:t>final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solidFill>
                  <a:schemeClr val="accent1"/>
                </a:solidFill>
              </a:rPr>
              <a:t>recommendations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10</a:t>
            </a:fld>
            <a:endParaRPr/>
          </a:p>
        </p:txBody>
      </p:sp>
      <p:grpSp>
        <p:nvGrpSpPr>
          <p:cNvPr id="25" name="Group 24"/>
          <p:cNvGrpSpPr/>
          <p:nvPr/>
        </p:nvGrpSpPr>
        <p:grpSpPr>
          <a:xfrm>
            <a:off x="2952750" y="2777322"/>
            <a:ext cx="11144250" cy="1143000"/>
            <a:chOff x="3429000" y="3046511"/>
            <a:chExt cx="11144250" cy="1143000"/>
          </a:xfrm>
        </p:grpSpPr>
        <p:sp>
          <p:nvSpPr>
            <p:cNvPr id="26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solidFill>
                    <a:schemeClr val="accent1"/>
                  </a:solidFill>
                  <a:latin typeface="+mj-lt"/>
                </a:rPr>
                <a:t>waterfront </a:t>
              </a:r>
              <a:r>
                <a:rPr lang="mr-IN" sz="3600" dirty="0" smtClean="0">
                  <a:latin typeface="+mj-lt"/>
                </a:rPr>
                <a:t>–</a:t>
              </a:r>
              <a:r>
                <a:rPr lang="en-US" sz="3600" dirty="0" smtClean="0">
                  <a:latin typeface="+mj-lt"/>
                </a:rPr>
                <a:t> 75</a:t>
              </a:r>
              <a:r>
                <a:rPr lang="en-US" sz="3600" dirty="0">
                  <a:latin typeface="+mj-lt"/>
                </a:rPr>
                <a:t>% </a:t>
              </a:r>
              <a:r>
                <a:rPr lang="en-US" sz="3600" dirty="0" smtClean="0">
                  <a:latin typeface="+mj-lt"/>
                </a:rPr>
                <a:t>up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2966197" y="4353448"/>
            <a:ext cx="10884555" cy="1442840"/>
            <a:chOff x="3429000" y="3046511"/>
            <a:chExt cx="10884555" cy="1442840"/>
          </a:xfrm>
        </p:grpSpPr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3600" dirty="0">
                  <a:latin typeface="+mj-lt"/>
                </a:rPr>
                <a:t>top </a:t>
              </a:r>
              <a:r>
                <a:rPr lang="es-ES" sz="3600" dirty="0" smtClean="0">
                  <a:latin typeface="+mj-lt"/>
                </a:rPr>
                <a:t>4 </a:t>
              </a:r>
              <a:r>
                <a:rPr lang="es-ES" sz="3600" dirty="0" err="1" smtClean="0">
                  <a:solidFill>
                    <a:schemeClr val="accent1"/>
                  </a:solidFill>
                  <a:latin typeface="+mj-lt"/>
                </a:rPr>
                <a:t>zipcodes</a:t>
              </a:r>
              <a:r>
                <a:rPr lang="es-ES" sz="3600" dirty="0" smtClean="0">
                  <a:latin typeface="+mj-lt"/>
                </a:rPr>
                <a:t> </a:t>
              </a:r>
              <a:r>
                <a:rPr lang="mr-IN" sz="3600" dirty="0" smtClean="0">
                  <a:latin typeface="+mj-lt"/>
                </a:rPr>
                <a:t>–</a:t>
              </a:r>
              <a:r>
                <a:rPr lang="es-ES" sz="3600" dirty="0" smtClean="0">
                  <a:latin typeface="+mj-lt"/>
                </a:rPr>
                <a:t> 50</a:t>
              </a:r>
              <a:r>
                <a:rPr lang="es-ES" sz="3600" dirty="0">
                  <a:latin typeface="+mj-lt"/>
                </a:rPr>
                <a:t>% </a:t>
              </a:r>
              <a:r>
                <a:rPr lang="es-ES" sz="3600" dirty="0" smtClean="0">
                  <a:latin typeface="+mj-lt"/>
                </a:rPr>
                <a:t>up</a:t>
              </a:r>
              <a:endParaRPr lang="uk-UA" sz="3600" dirty="0">
                <a:latin typeface="+mj-lt"/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2966197" y="5929574"/>
            <a:ext cx="10884555" cy="1143000"/>
            <a:chOff x="3429000" y="3046511"/>
            <a:chExt cx="10884555" cy="1143000"/>
          </a:xfrm>
        </p:grpSpPr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grade</a:t>
              </a:r>
              <a:r>
                <a:rPr lang="en-US" sz="3600" dirty="0">
                  <a:latin typeface="+mj-lt"/>
                </a:rPr>
                <a:t> instead of </a:t>
              </a:r>
              <a:r>
                <a:rPr lang="en-US" sz="3600" dirty="0" smtClean="0">
                  <a:latin typeface="+mj-lt"/>
                </a:rPr>
                <a:t>condition </a:t>
              </a:r>
              <a:r>
                <a:rPr lang="mr-IN" sz="3600" dirty="0" smtClean="0">
                  <a:latin typeface="+mj-lt"/>
                </a:rPr>
                <a:t>–</a:t>
              </a:r>
              <a:r>
                <a:rPr lang="en-US" sz="3600" dirty="0" smtClean="0">
                  <a:latin typeface="+mj-lt"/>
                </a:rPr>
                <a:t> up to a 180%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2966197" y="7505700"/>
            <a:ext cx="11664203" cy="1143000"/>
            <a:chOff x="3429000" y="3046511"/>
            <a:chExt cx="11664203" cy="1143000"/>
          </a:xfrm>
        </p:grpSpPr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living </a:t>
              </a:r>
              <a:r>
                <a:rPr lang="en-US" sz="3600" dirty="0" smtClean="0">
                  <a:solidFill>
                    <a:schemeClr val="accent1"/>
                  </a:solidFill>
                  <a:latin typeface="+mj-lt"/>
                </a:rPr>
                <a:t>area </a:t>
              </a:r>
              <a:r>
                <a:rPr lang="en-US" sz="3600" dirty="0" smtClean="0">
                  <a:latin typeface="+mj-lt"/>
                </a:rPr>
                <a:t>instead of total square footage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7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4138"/>
    </mc:Choice>
    <mc:Fallback xmlns="">
      <p:transition advTm="74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981700" y="4589502"/>
            <a:ext cx="6324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thank </a:t>
            </a:r>
            <a:r>
              <a:rPr lang="en-US" sz="6600" b="1" dirty="0">
                <a:solidFill>
                  <a:schemeClr val="accent5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you.</a:t>
            </a:r>
            <a:endParaRPr lang="ru-RU" sz="6600" b="1" dirty="0">
              <a:solidFill>
                <a:schemeClr val="accent5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156325" y="44577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1445875" y="5143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8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5"/>
    </mc:Choice>
    <mc:Fallback xmlns="">
      <p:transition spd="slow" advTm="8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658101" y="3619500"/>
            <a:ext cx="90296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latin typeface="+mj-lt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Hi there! I’m a software engineer based in NY and working for the UN, and an aspiring</a:t>
            </a:r>
            <a:r>
              <a:rPr lang="en-US" dirty="0">
                <a:solidFill>
                  <a:schemeClr val="accent1"/>
                </a:solidFill>
              </a:rPr>
              <a:t> data scientist</a:t>
            </a:r>
            <a:r>
              <a:rPr lang="en-US" dirty="0">
                <a:solidFill>
                  <a:schemeClr val="accent2"/>
                </a:solidFill>
              </a:rPr>
              <a:t> at Flatiron Academy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58101" y="6134100"/>
            <a:ext cx="9903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b="1" dirty="0">
                <a:solidFill>
                  <a:schemeClr val="tx1"/>
                </a:solidFill>
              </a:rPr>
              <a:t>Barto Molina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2"/>
                </a:solidFill>
              </a:rPr>
              <a:t>Flatiron DS, April 2019 cohort</a:t>
            </a:r>
          </a:p>
        </p:txBody>
      </p:sp>
      <p:pic>
        <p:nvPicPr>
          <p:cNvPr id="4" name="Picture Placeholder 3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7BA39BDC-BFB5-4B65-8E26-122B579737F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" r="2471"/>
          <a:stretch>
            <a:fillRect/>
          </a:stretch>
        </p:blipFill>
        <p:spPr/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3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80"/>
    </mc:Choice>
    <mc:Fallback xmlns="">
      <p:transition spd="slow" advTm="9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the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project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3</a:t>
            </a:fld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952750" y="2777322"/>
            <a:ext cx="11144250" cy="1143000"/>
            <a:chOff x="3429000" y="3046511"/>
            <a:chExt cx="11144250" cy="1143000"/>
          </a:xfrm>
        </p:grpSpPr>
        <p:sp>
          <p:nvSpPr>
            <p:cNvPr id="8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+mj-lt"/>
                </a:rPr>
                <a:t>sales in King County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Sept ‘14 – Oct ‘15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2966197" y="4353448"/>
            <a:ext cx="10884555" cy="1442840"/>
            <a:chOff x="3429000" y="3046511"/>
            <a:chExt cx="10884555" cy="1442840"/>
          </a:xfrm>
        </p:grpSpPr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21,597</a:t>
              </a:r>
              <a:r>
                <a:rPr lang="en-US" sz="3600" dirty="0">
                  <a:latin typeface="+mj-lt"/>
                </a:rPr>
                <a:t> </a:t>
              </a:r>
              <a:r>
                <a:rPr lang="en-US" sz="3600" dirty="0" smtClean="0">
                  <a:latin typeface="+mj-lt"/>
                </a:rPr>
                <a:t>sales</a:t>
              </a:r>
              <a:endParaRPr lang="uk-UA" sz="3600" dirty="0">
                <a:solidFill>
                  <a:schemeClr val="accent1"/>
                </a:solidFill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2966197" y="5929574"/>
            <a:ext cx="10884555" cy="1143000"/>
            <a:chOff x="3429000" y="3046511"/>
            <a:chExt cx="10884555" cy="1143000"/>
          </a:xfrm>
        </p:grpSpPr>
        <p:sp>
          <p:nvSpPr>
            <p:cNvPr id="26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3%</a:t>
              </a:r>
              <a:r>
                <a:rPr lang="en-US" sz="3600" dirty="0">
                  <a:latin typeface="+mj-lt"/>
                </a:rPr>
                <a:t> of the total number of houses in KC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2966197" y="7505700"/>
            <a:ext cx="11664203" cy="1143000"/>
            <a:chOff x="3429000" y="3046511"/>
            <a:chExt cx="11664203" cy="1143000"/>
          </a:xfrm>
        </p:grpSpPr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latin typeface="+mj-lt"/>
                </a:rPr>
                <a:t>top factors influencing the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price</a:t>
              </a:r>
              <a:r>
                <a:rPr lang="en-US" sz="3600" dirty="0" smtClean="0">
                  <a:latin typeface="+mj-lt"/>
                </a:rPr>
                <a:t> and best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locations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0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10"/>
    </mc:Choice>
    <mc:Fallback xmlns="">
      <p:transition spd="slow" advTm="16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4">
            <a:extLst>
              <a:ext uri="{FF2B5EF4-FFF2-40B4-BE49-F238E27FC236}">
                <a16:creationId xmlns:a16="http://schemas.microsoft.com/office/drawing/2014/main" id="{1BA90577-2CCF-4E4D-82E2-DD9F452B8E98}"/>
              </a:ext>
            </a:extLst>
          </p:cNvPr>
          <p:cNvGrpSpPr/>
          <p:nvPr/>
        </p:nvGrpSpPr>
        <p:grpSpPr>
          <a:xfrm>
            <a:off x="10450650" y="2785845"/>
            <a:ext cx="4680858" cy="4680858"/>
            <a:chOff x="-5703790" y="1088571"/>
            <a:chExt cx="4680858" cy="4680858"/>
          </a:xfrm>
        </p:grpSpPr>
        <p:sp>
          <p:nvSpPr>
            <p:cNvPr id="9" name="Freihandform 5" descr="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www.PresentationLoad.com">
              <a:extLst>
                <a:ext uri="{FF2B5EF4-FFF2-40B4-BE49-F238E27FC236}">
                  <a16:creationId xmlns:a16="http://schemas.microsoft.com/office/drawing/2014/main" id="{155825F0-24C4-48A8-9B7B-4AE28A7B8DFB}"/>
                </a:ext>
              </a:extLst>
            </p:cNvPr>
            <p:cNvSpPr/>
            <p:nvPr/>
          </p:nvSpPr>
          <p:spPr bwMode="auto">
            <a:xfrm>
              <a:off x="-5703790" y="1088571"/>
              <a:ext cx="4680858" cy="4680858"/>
            </a:xfrm>
            <a:custGeom>
              <a:avLst/>
              <a:gdLst>
                <a:gd name="connsiteX0" fmla="*/ 453757 w 907514"/>
                <a:gd name="connsiteY0" fmla="*/ 0 h 907514"/>
                <a:gd name="connsiteX1" fmla="*/ 907514 w 907514"/>
                <a:gd name="connsiteY1" fmla="*/ 453757 h 907514"/>
                <a:gd name="connsiteX2" fmla="*/ 453757 w 907514"/>
                <a:gd name="connsiteY2" fmla="*/ 907514 h 907514"/>
                <a:gd name="connsiteX3" fmla="*/ 0 w 907514"/>
                <a:gd name="connsiteY3" fmla="*/ 453757 h 907514"/>
                <a:gd name="connsiteX4" fmla="*/ 453757 w 907514"/>
                <a:gd name="connsiteY4" fmla="*/ 0 h 907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7514" h="907514">
                  <a:moveTo>
                    <a:pt x="453757" y="0"/>
                  </a:moveTo>
                  <a:cubicBezTo>
                    <a:pt x="704360" y="0"/>
                    <a:pt x="907514" y="203154"/>
                    <a:pt x="907514" y="453757"/>
                  </a:cubicBezTo>
                  <a:cubicBezTo>
                    <a:pt x="907514" y="704360"/>
                    <a:pt x="704360" y="907514"/>
                    <a:pt x="453757" y="907514"/>
                  </a:cubicBezTo>
                  <a:cubicBezTo>
                    <a:pt x="203154" y="907514"/>
                    <a:pt x="0" y="704360"/>
                    <a:pt x="0" y="453757"/>
                  </a:cubicBezTo>
                  <a:cubicBezTo>
                    <a:pt x="0" y="203154"/>
                    <a:pt x="203154" y="0"/>
                    <a:pt x="453757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  <a:round/>
              <a:headEnd/>
              <a:tailEnd/>
            </a:ln>
            <a:effectLst/>
          </p:spPr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ihandform 6" descr="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www.PresentationLoad.com">
              <a:extLst>
                <a:ext uri="{FF2B5EF4-FFF2-40B4-BE49-F238E27FC236}">
                  <a16:creationId xmlns:a16="http://schemas.microsoft.com/office/drawing/2014/main" id="{EB9D2558-830C-43C7-8E83-393015EABD58}"/>
                </a:ext>
              </a:extLst>
            </p:cNvPr>
            <p:cNvSpPr/>
            <p:nvPr/>
          </p:nvSpPr>
          <p:spPr bwMode="auto">
            <a:xfrm>
              <a:off x="-5636894" y="1160213"/>
              <a:ext cx="4537572" cy="4537572"/>
            </a:xfrm>
            <a:custGeom>
              <a:avLst/>
              <a:gdLst>
                <a:gd name="connsiteX0" fmla="*/ 2268786 w 4537572"/>
                <a:gd name="connsiteY0" fmla="*/ 0 h 4537572"/>
                <a:gd name="connsiteX1" fmla="*/ 4537572 w 4537572"/>
                <a:gd name="connsiteY1" fmla="*/ 2268786 h 4537572"/>
                <a:gd name="connsiteX2" fmla="*/ 2268786 w 4537572"/>
                <a:gd name="connsiteY2" fmla="*/ 4537572 h 4537572"/>
                <a:gd name="connsiteX3" fmla="*/ 0 w 4537572"/>
                <a:gd name="connsiteY3" fmla="*/ 2268786 h 4537572"/>
                <a:gd name="connsiteX4" fmla="*/ 2268786 w 4537572"/>
                <a:gd name="connsiteY4" fmla="*/ 0 h 4537572"/>
                <a:gd name="connsiteX5" fmla="*/ 2268786 w 4537572"/>
                <a:gd name="connsiteY5" fmla="*/ 453757 h 4537572"/>
                <a:gd name="connsiteX6" fmla="*/ 453757 w 4537572"/>
                <a:gd name="connsiteY6" fmla="*/ 2268786 h 4537572"/>
                <a:gd name="connsiteX7" fmla="*/ 2268786 w 4537572"/>
                <a:gd name="connsiteY7" fmla="*/ 4083815 h 4537572"/>
                <a:gd name="connsiteX8" fmla="*/ 4083815 w 4537572"/>
                <a:gd name="connsiteY8" fmla="*/ 2268786 h 4537572"/>
                <a:gd name="connsiteX9" fmla="*/ 2268786 w 4537572"/>
                <a:gd name="connsiteY9" fmla="*/ 453757 h 453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37572" h="4537572">
                  <a:moveTo>
                    <a:pt x="2268786" y="0"/>
                  </a:moveTo>
                  <a:cubicBezTo>
                    <a:pt x="3521802" y="0"/>
                    <a:pt x="4537572" y="1015770"/>
                    <a:pt x="4537572" y="2268786"/>
                  </a:cubicBezTo>
                  <a:cubicBezTo>
                    <a:pt x="4537572" y="3521802"/>
                    <a:pt x="3521802" y="4537572"/>
                    <a:pt x="2268786" y="4537572"/>
                  </a:cubicBezTo>
                  <a:cubicBezTo>
                    <a:pt x="1015770" y="4537572"/>
                    <a:pt x="0" y="3521802"/>
                    <a:pt x="0" y="2268786"/>
                  </a:cubicBezTo>
                  <a:cubicBezTo>
                    <a:pt x="0" y="1015770"/>
                    <a:pt x="1015770" y="0"/>
                    <a:pt x="2268786" y="0"/>
                  </a:cubicBezTo>
                  <a:close/>
                  <a:moveTo>
                    <a:pt x="2268786" y="453757"/>
                  </a:moveTo>
                  <a:cubicBezTo>
                    <a:pt x="1266373" y="453757"/>
                    <a:pt x="453757" y="1266373"/>
                    <a:pt x="453757" y="2268786"/>
                  </a:cubicBezTo>
                  <a:cubicBezTo>
                    <a:pt x="453757" y="3271199"/>
                    <a:pt x="1266373" y="4083815"/>
                    <a:pt x="2268786" y="4083815"/>
                  </a:cubicBezTo>
                  <a:cubicBezTo>
                    <a:pt x="3271199" y="4083815"/>
                    <a:pt x="4083815" y="3271199"/>
                    <a:pt x="4083815" y="2268786"/>
                  </a:cubicBezTo>
                  <a:cubicBezTo>
                    <a:pt x="4083815" y="1266373"/>
                    <a:pt x="3271199" y="453757"/>
                    <a:pt x="2268786" y="453757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noFill/>
              <a:round/>
              <a:headEnd/>
              <a:tailEnd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ihandform 7" descr="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&#10;www.PresentationLoad.com">
              <a:extLst>
                <a:ext uri="{FF2B5EF4-FFF2-40B4-BE49-F238E27FC236}">
                  <a16:creationId xmlns:a16="http://schemas.microsoft.com/office/drawing/2014/main" id="{1CEDD39E-EDA7-4673-BA26-C16684D0E43B}"/>
                </a:ext>
              </a:extLst>
            </p:cNvPr>
            <p:cNvSpPr/>
            <p:nvPr/>
          </p:nvSpPr>
          <p:spPr bwMode="auto">
            <a:xfrm>
              <a:off x="-4729380" y="2067728"/>
              <a:ext cx="2722544" cy="2722544"/>
            </a:xfrm>
            <a:custGeom>
              <a:avLst/>
              <a:gdLst>
                <a:gd name="connsiteX0" fmla="*/ 1361272 w 2722544"/>
                <a:gd name="connsiteY0" fmla="*/ 0 h 2722544"/>
                <a:gd name="connsiteX1" fmla="*/ 2722544 w 2722544"/>
                <a:gd name="connsiteY1" fmla="*/ 1361272 h 2722544"/>
                <a:gd name="connsiteX2" fmla="*/ 1361272 w 2722544"/>
                <a:gd name="connsiteY2" fmla="*/ 2722544 h 2722544"/>
                <a:gd name="connsiteX3" fmla="*/ 0 w 2722544"/>
                <a:gd name="connsiteY3" fmla="*/ 1361272 h 2722544"/>
                <a:gd name="connsiteX4" fmla="*/ 1361272 w 2722544"/>
                <a:gd name="connsiteY4" fmla="*/ 0 h 2722544"/>
                <a:gd name="connsiteX5" fmla="*/ 1361272 w 2722544"/>
                <a:gd name="connsiteY5" fmla="*/ 453758 h 2722544"/>
                <a:gd name="connsiteX6" fmla="*/ 453758 w 2722544"/>
                <a:gd name="connsiteY6" fmla="*/ 1361272 h 2722544"/>
                <a:gd name="connsiteX7" fmla="*/ 1361272 w 2722544"/>
                <a:gd name="connsiteY7" fmla="*/ 2268786 h 2722544"/>
                <a:gd name="connsiteX8" fmla="*/ 2268786 w 2722544"/>
                <a:gd name="connsiteY8" fmla="*/ 1361272 h 2722544"/>
                <a:gd name="connsiteX9" fmla="*/ 1361272 w 2722544"/>
                <a:gd name="connsiteY9" fmla="*/ 453758 h 272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2544" h="2722544">
                  <a:moveTo>
                    <a:pt x="1361272" y="0"/>
                  </a:moveTo>
                  <a:cubicBezTo>
                    <a:pt x="2113082" y="0"/>
                    <a:pt x="2722544" y="609462"/>
                    <a:pt x="2722544" y="1361272"/>
                  </a:cubicBezTo>
                  <a:cubicBezTo>
                    <a:pt x="2722544" y="2113082"/>
                    <a:pt x="2113082" y="2722544"/>
                    <a:pt x="1361272" y="2722544"/>
                  </a:cubicBezTo>
                  <a:cubicBezTo>
                    <a:pt x="609462" y="2722544"/>
                    <a:pt x="0" y="2113082"/>
                    <a:pt x="0" y="1361272"/>
                  </a:cubicBezTo>
                  <a:cubicBezTo>
                    <a:pt x="0" y="609462"/>
                    <a:pt x="609462" y="0"/>
                    <a:pt x="1361272" y="0"/>
                  </a:cubicBezTo>
                  <a:close/>
                  <a:moveTo>
                    <a:pt x="1361272" y="453758"/>
                  </a:moveTo>
                  <a:cubicBezTo>
                    <a:pt x="860066" y="453758"/>
                    <a:pt x="453758" y="860066"/>
                    <a:pt x="453758" y="1361272"/>
                  </a:cubicBezTo>
                  <a:cubicBezTo>
                    <a:pt x="453758" y="1862478"/>
                    <a:pt x="860066" y="2268786"/>
                    <a:pt x="1361272" y="2268786"/>
                  </a:cubicBezTo>
                  <a:cubicBezTo>
                    <a:pt x="1862478" y="2268786"/>
                    <a:pt x="2268786" y="1862478"/>
                    <a:pt x="2268786" y="1361272"/>
                  </a:cubicBezTo>
                  <a:cubicBezTo>
                    <a:pt x="2268786" y="860066"/>
                    <a:pt x="1862478" y="453758"/>
                    <a:pt x="1361272" y="453758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noFill/>
              <a:round/>
              <a:headEnd/>
              <a:tailEnd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ihandform 8">
              <a:extLst>
                <a:ext uri="{FF2B5EF4-FFF2-40B4-BE49-F238E27FC236}">
                  <a16:creationId xmlns:a16="http://schemas.microsoft.com/office/drawing/2014/main" id="{145B20A9-1B53-41B8-807F-521AF95F668C}"/>
                </a:ext>
              </a:extLst>
            </p:cNvPr>
            <p:cNvSpPr/>
            <p:nvPr/>
          </p:nvSpPr>
          <p:spPr bwMode="auto">
            <a:xfrm>
              <a:off x="-3821865" y="2975243"/>
              <a:ext cx="907514" cy="907514"/>
            </a:xfrm>
            <a:custGeom>
              <a:avLst/>
              <a:gdLst>
                <a:gd name="connsiteX0" fmla="*/ 453757 w 907514"/>
                <a:gd name="connsiteY0" fmla="*/ 0 h 907514"/>
                <a:gd name="connsiteX1" fmla="*/ 907514 w 907514"/>
                <a:gd name="connsiteY1" fmla="*/ 453757 h 907514"/>
                <a:gd name="connsiteX2" fmla="*/ 453757 w 907514"/>
                <a:gd name="connsiteY2" fmla="*/ 907514 h 907514"/>
                <a:gd name="connsiteX3" fmla="*/ 0 w 907514"/>
                <a:gd name="connsiteY3" fmla="*/ 453757 h 907514"/>
                <a:gd name="connsiteX4" fmla="*/ 453757 w 907514"/>
                <a:gd name="connsiteY4" fmla="*/ 0 h 907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7514" h="907514">
                  <a:moveTo>
                    <a:pt x="453757" y="0"/>
                  </a:moveTo>
                  <a:cubicBezTo>
                    <a:pt x="704360" y="0"/>
                    <a:pt x="907514" y="203154"/>
                    <a:pt x="907514" y="453757"/>
                  </a:cubicBezTo>
                  <a:cubicBezTo>
                    <a:pt x="907514" y="704360"/>
                    <a:pt x="704360" y="907514"/>
                    <a:pt x="453757" y="907514"/>
                  </a:cubicBezTo>
                  <a:cubicBezTo>
                    <a:pt x="203154" y="907514"/>
                    <a:pt x="0" y="704360"/>
                    <a:pt x="0" y="453757"/>
                  </a:cubicBezTo>
                  <a:cubicBezTo>
                    <a:pt x="0" y="203154"/>
                    <a:pt x="203154" y="0"/>
                    <a:pt x="453757" y="0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noFill/>
              <a:round/>
              <a:headEnd/>
              <a:tailEnd/>
            </a:ln>
          </p:spPr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cxnSp>
        <p:nvCxnSpPr>
          <p:cNvPr id="15" name="Straight Connector 14"/>
          <p:cNvCxnSpPr>
            <a:cxnSpLocks/>
            <a:endCxn id="10" idx="1"/>
          </p:cNvCxnSpPr>
          <p:nvPr/>
        </p:nvCxnSpPr>
        <p:spPr>
          <a:xfrm flipH="1" flipV="1">
            <a:off x="15055118" y="5126273"/>
            <a:ext cx="3232884" cy="17228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our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target</a:t>
            </a:r>
            <a:endParaRPr lang="uk-U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4</a:t>
            </a:fld>
            <a:endParaRPr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2051AA3-0795-46CD-99E8-5BDC746AC229}"/>
              </a:ext>
            </a:extLst>
          </p:cNvPr>
          <p:cNvGrpSpPr/>
          <p:nvPr/>
        </p:nvGrpSpPr>
        <p:grpSpPr>
          <a:xfrm>
            <a:off x="0" y="4154524"/>
            <a:ext cx="12791079" cy="1943500"/>
            <a:chOff x="0" y="4154524"/>
            <a:chExt cx="12791079" cy="19435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AEF5A68-2069-4705-9AA7-8913253BADA6}"/>
                </a:ext>
              </a:extLst>
            </p:cNvPr>
            <p:cNvGrpSpPr/>
            <p:nvPr/>
          </p:nvGrpSpPr>
          <p:grpSpPr>
            <a:xfrm>
              <a:off x="0" y="4154524"/>
              <a:ext cx="12791079" cy="1943500"/>
              <a:chOff x="-3124200" y="4135195"/>
              <a:chExt cx="12791079" cy="19435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2E80C16-A013-4519-90C1-AB8A92917324}"/>
                  </a:ext>
                </a:extLst>
              </p:cNvPr>
              <p:cNvSpPr/>
              <p:nvPr/>
            </p:nvSpPr>
            <p:spPr>
              <a:xfrm>
                <a:off x="-3124200" y="4135195"/>
                <a:ext cx="11389890" cy="1943499"/>
              </a:xfrm>
              <a:prstGeom prst="rect">
                <a:avLst/>
              </a:prstGeom>
              <a:solidFill>
                <a:schemeClr val="accent1"/>
              </a:solidFill>
              <a:ln w="635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uk-UA" sz="280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Isosceles Triangle 17">
                <a:extLst>
                  <a:ext uri="{FF2B5EF4-FFF2-40B4-BE49-F238E27FC236}">
                    <a16:creationId xmlns:a16="http://schemas.microsoft.com/office/drawing/2014/main" id="{F7F6AB4A-86CC-404C-A44E-21FDAAB58BBB}"/>
                  </a:ext>
                </a:extLst>
              </p:cNvPr>
              <p:cNvSpPr/>
              <p:nvPr/>
            </p:nvSpPr>
            <p:spPr>
              <a:xfrm rot="5400000">
                <a:off x="7994534" y="4406350"/>
                <a:ext cx="1943499" cy="1401191"/>
              </a:xfrm>
              <a:prstGeom prst="triangle">
                <a:avLst/>
              </a:prstGeom>
              <a:solidFill>
                <a:schemeClr val="accent1"/>
              </a:solidFill>
              <a:ln w="635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uk-UA" sz="28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2FF43F9-08E8-46B5-BF0C-16EC3392911E}"/>
                </a:ext>
              </a:extLst>
            </p:cNvPr>
            <p:cNvSpPr txBox="1"/>
            <p:nvPr/>
          </p:nvSpPr>
          <p:spPr>
            <a:xfrm>
              <a:off x="3067613" y="4618441"/>
              <a:ext cx="615258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solidFill>
                    <a:schemeClr val="bg1"/>
                  </a:solidFill>
                  <a:latin typeface="+mj-lt"/>
                </a:rPr>
                <a:t>House Price</a:t>
              </a:r>
              <a:endParaRPr lang="uk-UA" sz="6000" dirty="0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91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75"/>
    </mc:Choice>
    <mc:Fallback xmlns="">
      <p:transition spd="slow" advTm="5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>
            <a:extLst>
              <a:ext uri="{FF2B5EF4-FFF2-40B4-BE49-F238E27FC236}">
                <a16:creationId xmlns:a16="http://schemas.microsoft.com/office/drawing/2014/main" id="{58DEAF11-7D61-4D56-AB40-4901991BA641}"/>
              </a:ext>
            </a:extLst>
          </p:cNvPr>
          <p:cNvSpPr/>
          <p:nvPr/>
        </p:nvSpPr>
        <p:spPr>
          <a:xfrm>
            <a:off x="6935882" y="981417"/>
            <a:ext cx="2286000" cy="22860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0" y="5143500"/>
            <a:ext cx="3581400" cy="0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cxnSpLocks/>
            <a:endCxn id="23" idx="2"/>
          </p:cNvCxnSpPr>
          <p:nvPr/>
        </p:nvCxnSpPr>
        <p:spPr>
          <a:xfrm flipV="1">
            <a:off x="3583082" y="2124417"/>
            <a:ext cx="3352800" cy="2242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 smtClean="0"/>
              <a:t>price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solidFill>
                  <a:schemeClr val="accent1"/>
                </a:solidFill>
              </a:rPr>
              <a:t>predictors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5</a:t>
            </a:fld>
            <a:endParaRPr/>
          </a:p>
        </p:txBody>
      </p:sp>
      <p:sp>
        <p:nvSpPr>
          <p:cNvPr id="14" name="Rectangle 13"/>
          <p:cNvSpPr/>
          <p:nvPr/>
        </p:nvSpPr>
        <p:spPr>
          <a:xfrm>
            <a:off x="7240682" y="2211169"/>
            <a:ext cx="190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location</a:t>
            </a:r>
            <a:endParaRPr lang="uk-UA" sz="3600" dirty="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829800" y="963117"/>
            <a:ext cx="5562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accent5"/>
                </a:solidFill>
              </a:rPr>
              <a:t>zipcode</a:t>
            </a:r>
            <a:endParaRPr lang="en-US" sz="2800" dirty="0">
              <a:solidFill>
                <a:schemeClr val="accent5"/>
              </a:solidFill>
            </a:endParaRPr>
          </a:p>
          <a:p>
            <a:r>
              <a:rPr lang="en-US" sz="2800" dirty="0">
                <a:solidFill>
                  <a:schemeClr val="accent5"/>
                </a:solidFill>
              </a:rPr>
              <a:t>latitude</a:t>
            </a:r>
          </a:p>
          <a:p>
            <a:r>
              <a:rPr lang="en-US" sz="2800" dirty="0">
                <a:solidFill>
                  <a:schemeClr val="tx2"/>
                </a:solidFill>
              </a:rPr>
              <a:t>longitude</a:t>
            </a:r>
          </a:p>
          <a:p>
            <a:r>
              <a:rPr lang="en-US" sz="2800" dirty="0">
                <a:solidFill>
                  <a:schemeClr val="accent5"/>
                </a:solidFill>
              </a:rPr>
              <a:t>waterfront</a:t>
            </a:r>
          </a:p>
          <a:p>
            <a:r>
              <a:rPr lang="en-US" sz="2800" dirty="0" err="1">
                <a:solidFill>
                  <a:schemeClr val="tx2"/>
                </a:solidFill>
              </a:rPr>
              <a:t>sq</a:t>
            </a:r>
            <a:r>
              <a:rPr lang="en-US" sz="2800" dirty="0">
                <a:solidFill>
                  <a:schemeClr val="tx2"/>
                </a:solidFill>
              </a:rPr>
              <a:t> ft nearest neighbors</a:t>
            </a:r>
            <a:endParaRPr lang="uk-UA" sz="2800" dirty="0">
              <a:solidFill>
                <a:schemeClr val="tx2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9307CB-3D7D-410C-ADC4-226808ACB5B0}"/>
              </a:ext>
            </a:extLst>
          </p:cNvPr>
          <p:cNvCxnSpPr>
            <a:cxnSpLocks/>
          </p:cNvCxnSpPr>
          <p:nvPr/>
        </p:nvCxnSpPr>
        <p:spPr>
          <a:xfrm flipH="1" flipV="1">
            <a:off x="3578208" y="2124417"/>
            <a:ext cx="22242" cy="6049371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E619179-CDC0-4193-9D21-F00737DB4E5A}"/>
              </a:ext>
            </a:extLst>
          </p:cNvPr>
          <p:cNvCxnSpPr>
            <a:cxnSpLocks/>
            <a:endCxn id="28" idx="2"/>
          </p:cNvCxnSpPr>
          <p:nvPr/>
        </p:nvCxnSpPr>
        <p:spPr>
          <a:xfrm>
            <a:off x="3578207" y="5143500"/>
            <a:ext cx="3355993" cy="0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B1EE59E2-CF39-459A-AB19-7D877F83DED4}"/>
              </a:ext>
            </a:extLst>
          </p:cNvPr>
          <p:cNvSpPr/>
          <p:nvPr/>
        </p:nvSpPr>
        <p:spPr>
          <a:xfrm>
            <a:off x="6934200" y="4000500"/>
            <a:ext cx="2286000" cy="22860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44C06A7-17A1-409D-A8F8-8EC350882BDA}"/>
              </a:ext>
            </a:extLst>
          </p:cNvPr>
          <p:cNvSpPr/>
          <p:nvPr/>
        </p:nvSpPr>
        <p:spPr>
          <a:xfrm>
            <a:off x="7086600" y="5067300"/>
            <a:ext cx="22456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condition</a:t>
            </a:r>
            <a:endParaRPr lang="uk-UA" sz="3600" dirty="0">
              <a:latin typeface="+mj-lt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CB5A5BA-88A4-4B65-9D23-77E8AB89D4EB}"/>
              </a:ext>
            </a:extLst>
          </p:cNvPr>
          <p:cNvCxnSpPr>
            <a:cxnSpLocks/>
            <a:endCxn id="32" idx="2"/>
          </p:cNvCxnSpPr>
          <p:nvPr/>
        </p:nvCxnSpPr>
        <p:spPr>
          <a:xfrm flipV="1">
            <a:off x="3609976" y="8162583"/>
            <a:ext cx="3324224" cy="11208"/>
          </a:xfrm>
          <a:prstGeom prst="line">
            <a:avLst/>
          </a:prstGeom>
          <a:ln w="25400" cap="sq">
            <a:solidFill>
              <a:schemeClr val="accent2"/>
            </a:solidFill>
            <a:bevel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AB8C4BF6-9A70-456A-B0B7-2E4000DA2180}"/>
              </a:ext>
            </a:extLst>
          </p:cNvPr>
          <p:cNvSpPr/>
          <p:nvPr/>
        </p:nvSpPr>
        <p:spPr>
          <a:xfrm>
            <a:off x="6934200" y="7019583"/>
            <a:ext cx="2286000" cy="22860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E1C66D0-C51E-4C3C-AC74-5F170469A329}"/>
              </a:ext>
            </a:extLst>
          </p:cNvPr>
          <p:cNvSpPr/>
          <p:nvPr/>
        </p:nvSpPr>
        <p:spPr>
          <a:xfrm>
            <a:off x="7315200" y="8115300"/>
            <a:ext cx="190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features</a:t>
            </a:r>
            <a:endParaRPr lang="uk-UA" sz="3600" dirty="0">
              <a:latin typeface="+mj-l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E22FDDC-35B7-4CAE-9BF8-684AE87F865D}"/>
              </a:ext>
            </a:extLst>
          </p:cNvPr>
          <p:cNvSpPr txBox="1"/>
          <p:nvPr/>
        </p:nvSpPr>
        <p:spPr>
          <a:xfrm>
            <a:off x="9829800" y="4305300"/>
            <a:ext cx="5562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year built</a:t>
            </a:r>
          </a:p>
          <a:p>
            <a:r>
              <a:rPr lang="en-US" sz="2800" dirty="0">
                <a:solidFill>
                  <a:schemeClr val="tx2"/>
                </a:solidFill>
              </a:rPr>
              <a:t>year renovated</a:t>
            </a:r>
          </a:p>
          <a:p>
            <a:r>
              <a:rPr lang="en-US" sz="2800" dirty="0">
                <a:solidFill>
                  <a:schemeClr val="accent5"/>
                </a:solidFill>
              </a:rPr>
              <a:t>grade</a:t>
            </a:r>
          </a:p>
          <a:p>
            <a:r>
              <a:rPr lang="en-US" sz="2800" dirty="0">
                <a:solidFill>
                  <a:schemeClr val="accent5"/>
                </a:solidFill>
              </a:rPr>
              <a:t>condition</a:t>
            </a:r>
            <a:endParaRPr lang="uk-UA" sz="2800" dirty="0">
              <a:solidFill>
                <a:schemeClr val="accent5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5D6C99D-228B-4972-931A-AE10FFCBC1AC}"/>
              </a:ext>
            </a:extLst>
          </p:cNvPr>
          <p:cNvSpPr txBox="1"/>
          <p:nvPr/>
        </p:nvSpPr>
        <p:spPr>
          <a:xfrm>
            <a:off x="9829800" y="7039198"/>
            <a:ext cx="5562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bedrooms</a:t>
            </a:r>
          </a:p>
          <a:p>
            <a:r>
              <a:rPr lang="en-US" sz="2800" dirty="0">
                <a:solidFill>
                  <a:schemeClr val="tx2"/>
                </a:solidFill>
              </a:rPr>
              <a:t>bathrooms</a:t>
            </a:r>
          </a:p>
          <a:p>
            <a:r>
              <a:rPr lang="en-US" sz="2800" dirty="0">
                <a:solidFill>
                  <a:schemeClr val="tx2"/>
                </a:solidFill>
              </a:rPr>
              <a:t>floors</a:t>
            </a:r>
          </a:p>
          <a:p>
            <a:r>
              <a:rPr lang="en-US" sz="2800" dirty="0" err="1">
                <a:solidFill>
                  <a:schemeClr val="tx2"/>
                </a:solidFill>
              </a:rPr>
              <a:t>sq</a:t>
            </a:r>
            <a:r>
              <a:rPr lang="en-US" sz="2800" dirty="0">
                <a:solidFill>
                  <a:schemeClr val="tx2"/>
                </a:solidFill>
              </a:rPr>
              <a:t> feet (living, </a:t>
            </a:r>
            <a:r>
              <a:rPr lang="en-US" sz="2800" dirty="0">
                <a:solidFill>
                  <a:schemeClr val="accent5"/>
                </a:solidFill>
              </a:rPr>
              <a:t>above</a:t>
            </a:r>
            <a:r>
              <a:rPr lang="en-US" sz="2800" dirty="0">
                <a:solidFill>
                  <a:schemeClr val="tx2"/>
                </a:solidFill>
              </a:rPr>
              <a:t>, basement)</a:t>
            </a:r>
          </a:p>
          <a:p>
            <a:r>
              <a:rPr lang="en-US" sz="2800" dirty="0" err="1">
                <a:solidFill>
                  <a:schemeClr val="tx2"/>
                </a:solidFill>
              </a:rPr>
              <a:t>sq</a:t>
            </a:r>
            <a:r>
              <a:rPr lang="en-US" sz="2800" dirty="0">
                <a:solidFill>
                  <a:schemeClr val="tx2"/>
                </a:solidFill>
              </a:rPr>
              <a:t> feet lot</a:t>
            </a:r>
            <a:endParaRPr lang="uk-UA" sz="2800" dirty="0">
              <a:solidFill>
                <a:schemeClr val="tx2"/>
              </a:solidFill>
            </a:endParaRPr>
          </a:p>
        </p:txBody>
      </p:sp>
      <p:sp>
        <p:nvSpPr>
          <p:cNvPr id="20" name="Freeform 295"/>
          <p:cNvSpPr>
            <a:spLocks noEditPoints="1"/>
          </p:cNvSpPr>
          <p:nvPr/>
        </p:nvSpPr>
        <p:spPr bwMode="auto">
          <a:xfrm>
            <a:off x="7806626" y="1333500"/>
            <a:ext cx="541148" cy="737927"/>
          </a:xfrm>
          <a:custGeom>
            <a:avLst/>
            <a:gdLst>
              <a:gd name="T0" fmla="*/ 64 w 128"/>
              <a:gd name="T1" fmla="*/ 0 h 176"/>
              <a:gd name="T2" fmla="*/ 0 w 128"/>
              <a:gd name="T3" fmla="*/ 64 h 176"/>
              <a:gd name="T4" fmla="*/ 64 w 128"/>
              <a:gd name="T5" fmla="*/ 176 h 176"/>
              <a:gd name="T6" fmla="*/ 128 w 128"/>
              <a:gd name="T7" fmla="*/ 64 h 176"/>
              <a:gd name="T8" fmla="*/ 64 w 128"/>
              <a:gd name="T9" fmla="*/ 0 h 176"/>
              <a:gd name="T10" fmla="*/ 64 w 128"/>
              <a:gd name="T11" fmla="*/ 164 h 176"/>
              <a:gd name="T12" fmla="*/ 8 w 128"/>
              <a:gd name="T13" fmla="*/ 64 h 176"/>
              <a:gd name="T14" fmla="*/ 64 w 128"/>
              <a:gd name="T15" fmla="*/ 8 h 176"/>
              <a:gd name="T16" fmla="*/ 120 w 128"/>
              <a:gd name="T17" fmla="*/ 64 h 176"/>
              <a:gd name="T18" fmla="*/ 64 w 128"/>
              <a:gd name="T19" fmla="*/ 164 h 176"/>
              <a:gd name="T20" fmla="*/ 64 w 128"/>
              <a:gd name="T21" fmla="*/ 32 h 176"/>
              <a:gd name="T22" fmla="*/ 32 w 128"/>
              <a:gd name="T23" fmla="*/ 64 h 176"/>
              <a:gd name="T24" fmla="*/ 64 w 128"/>
              <a:gd name="T25" fmla="*/ 96 h 176"/>
              <a:gd name="T26" fmla="*/ 96 w 128"/>
              <a:gd name="T27" fmla="*/ 64 h 176"/>
              <a:gd name="T28" fmla="*/ 64 w 128"/>
              <a:gd name="T29" fmla="*/ 32 h 176"/>
              <a:gd name="T30" fmla="*/ 64 w 128"/>
              <a:gd name="T31" fmla="*/ 88 h 176"/>
              <a:gd name="T32" fmla="*/ 40 w 128"/>
              <a:gd name="T33" fmla="*/ 64 h 176"/>
              <a:gd name="T34" fmla="*/ 64 w 128"/>
              <a:gd name="T35" fmla="*/ 40 h 176"/>
              <a:gd name="T36" fmla="*/ 88 w 128"/>
              <a:gd name="T37" fmla="*/ 64 h 176"/>
              <a:gd name="T38" fmla="*/ 64 w 128"/>
              <a:gd name="T3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8" h="176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116"/>
                  <a:pt x="64" y="176"/>
                  <a:pt x="64" y="176"/>
                </a:cubicBezTo>
                <a:cubicBezTo>
                  <a:pt x="64" y="176"/>
                  <a:pt x="128" y="116"/>
                  <a:pt x="128" y="64"/>
                </a:cubicBezTo>
                <a:cubicBezTo>
                  <a:pt x="128" y="29"/>
                  <a:pt x="99" y="0"/>
                  <a:pt x="64" y="0"/>
                </a:cubicBezTo>
                <a:moveTo>
                  <a:pt x="64" y="164"/>
                </a:moveTo>
                <a:cubicBezTo>
                  <a:pt x="64" y="164"/>
                  <a:pt x="8" y="112"/>
                  <a:pt x="8" y="64"/>
                </a:cubicBezTo>
                <a:cubicBezTo>
                  <a:pt x="8" y="33"/>
                  <a:pt x="33" y="8"/>
                  <a:pt x="64" y="8"/>
                </a:cubicBezTo>
                <a:cubicBezTo>
                  <a:pt x="95" y="8"/>
                  <a:pt x="120" y="33"/>
                  <a:pt x="120" y="64"/>
                </a:cubicBezTo>
                <a:cubicBezTo>
                  <a:pt x="120" y="112"/>
                  <a:pt x="64" y="164"/>
                  <a:pt x="64" y="164"/>
                </a:cubicBezTo>
                <a:moveTo>
                  <a:pt x="64" y="32"/>
                </a:moveTo>
                <a:cubicBezTo>
                  <a:pt x="46" y="32"/>
                  <a:pt x="32" y="46"/>
                  <a:pt x="32" y="64"/>
                </a:cubicBezTo>
                <a:cubicBezTo>
                  <a:pt x="32" y="82"/>
                  <a:pt x="46" y="96"/>
                  <a:pt x="64" y="96"/>
                </a:cubicBezTo>
                <a:cubicBezTo>
                  <a:pt x="82" y="96"/>
                  <a:pt x="96" y="82"/>
                  <a:pt x="96" y="64"/>
                </a:cubicBezTo>
                <a:cubicBezTo>
                  <a:pt x="96" y="46"/>
                  <a:pt x="82" y="32"/>
                  <a:pt x="64" y="32"/>
                </a:cubicBezTo>
                <a:moveTo>
                  <a:pt x="64" y="88"/>
                </a:moveTo>
                <a:cubicBezTo>
                  <a:pt x="51" y="88"/>
                  <a:pt x="40" y="77"/>
                  <a:pt x="40" y="64"/>
                </a:cubicBezTo>
                <a:cubicBezTo>
                  <a:pt x="40" y="51"/>
                  <a:pt x="51" y="40"/>
                  <a:pt x="64" y="40"/>
                </a:cubicBezTo>
                <a:cubicBezTo>
                  <a:pt x="77" y="40"/>
                  <a:pt x="88" y="51"/>
                  <a:pt x="88" y="64"/>
                </a:cubicBezTo>
                <a:cubicBezTo>
                  <a:pt x="88" y="77"/>
                  <a:pt x="77" y="88"/>
                  <a:pt x="64" y="88"/>
                </a:cubicBezTo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1" name="Freeform 98"/>
          <p:cNvSpPr>
            <a:spLocks noEditPoints="1"/>
          </p:cNvSpPr>
          <p:nvPr/>
        </p:nvSpPr>
        <p:spPr bwMode="auto">
          <a:xfrm>
            <a:off x="7769480" y="7510011"/>
            <a:ext cx="536320" cy="452889"/>
          </a:xfrm>
          <a:custGeom>
            <a:avLst/>
            <a:gdLst>
              <a:gd name="T0" fmla="*/ 12 w 176"/>
              <a:gd name="T1" fmla="*/ 80 h 144"/>
              <a:gd name="T2" fmla="*/ 0 w 176"/>
              <a:gd name="T3" fmla="*/ 92 h 144"/>
              <a:gd name="T4" fmla="*/ 12 w 176"/>
              <a:gd name="T5" fmla="*/ 104 h 144"/>
              <a:gd name="T6" fmla="*/ 24 w 176"/>
              <a:gd name="T7" fmla="*/ 92 h 144"/>
              <a:gd name="T8" fmla="*/ 12 w 176"/>
              <a:gd name="T9" fmla="*/ 80 h 144"/>
              <a:gd name="T10" fmla="*/ 12 w 176"/>
              <a:gd name="T11" fmla="*/ 40 h 144"/>
              <a:gd name="T12" fmla="*/ 0 w 176"/>
              <a:gd name="T13" fmla="*/ 52 h 144"/>
              <a:gd name="T14" fmla="*/ 12 w 176"/>
              <a:gd name="T15" fmla="*/ 64 h 144"/>
              <a:gd name="T16" fmla="*/ 24 w 176"/>
              <a:gd name="T17" fmla="*/ 52 h 144"/>
              <a:gd name="T18" fmla="*/ 12 w 176"/>
              <a:gd name="T19" fmla="*/ 40 h 144"/>
              <a:gd name="T20" fmla="*/ 12 w 176"/>
              <a:gd name="T21" fmla="*/ 120 h 144"/>
              <a:gd name="T22" fmla="*/ 0 w 176"/>
              <a:gd name="T23" fmla="*/ 132 h 144"/>
              <a:gd name="T24" fmla="*/ 12 w 176"/>
              <a:gd name="T25" fmla="*/ 144 h 144"/>
              <a:gd name="T26" fmla="*/ 24 w 176"/>
              <a:gd name="T27" fmla="*/ 132 h 144"/>
              <a:gd name="T28" fmla="*/ 12 w 176"/>
              <a:gd name="T29" fmla="*/ 120 h 144"/>
              <a:gd name="T30" fmla="*/ 44 w 176"/>
              <a:gd name="T31" fmla="*/ 16 h 144"/>
              <a:gd name="T32" fmla="*/ 172 w 176"/>
              <a:gd name="T33" fmla="*/ 16 h 144"/>
              <a:gd name="T34" fmla="*/ 176 w 176"/>
              <a:gd name="T35" fmla="*/ 12 h 144"/>
              <a:gd name="T36" fmla="*/ 172 w 176"/>
              <a:gd name="T37" fmla="*/ 8 h 144"/>
              <a:gd name="T38" fmla="*/ 44 w 176"/>
              <a:gd name="T39" fmla="*/ 8 h 144"/>
              <a:gd name="T40" fmla="*/ 40 w 176"/>
              <a:gd name="T41" fmla="*/ 12 h 144"/>
              <a:gd name="T42" fmla="*/ 44 w 176"/>
              <a:gd name="T43" fmla="*/ 16 h 144"/>
              <a:gd name="T44" fmla="*/ 172 w 176"/>
              <a:gd name="T45" fmla="*/ 128 h 144"/>
              <a:gd name="T46" fmla="*/ 44 w 176"/>
              <a:gd name="T47" fmla="*/ 128 h 144"/>
              <a:gd name="T48" fmla="*/ 40 w 176"/>
              <a:gd name="T49" fmla="*/ 132 h 144"/>
              <a:gd name="T50" fmla="*/ 44 w 176"/>
              <a:gd name="T51" fmla="*/ 136 h 144"/>
              <a:gd name="T52" fmla="*/ 172 w 176"/>
              <a:gd name="T53" fmla="*/ 136 h 144"/>
              <a:gd name="T54" fmla="*/ 176 w 176"/>
              <a:gd name="T55" fmla="*/ 132 h 144"/>
              <a:gd name="T56" fmla="*/ 172 w 176"/>
              <a:gd name="T57" fmla="*/ 128 h 144"/>
              <a:gd name="T58" fmla="*/ 12 w 176"/>
              <a:gd name="T59" fmla="*/ 0 h 144"/>
              <a:gd name="T60" fmla="*/ 0 w 176"/>
              <a:gd name="T61" fmla="*/ 12 h 144"/>
              <a:gd name="T62" fmla="*/ 12 w 176"/>
              <a:gd name="T63" fmla="*/ 24 h 144"/>
              <a:gd name="T64" fmla="*/ 24 w 176"/>
              <a:gd name="T65" fmla="*/ 12 h 144"/>
              <a:gd name="T66" fmla="*/ 12 w 176"/>
              <a:gd name="T67" fmla="*/ 0 h 144"/>
              <a:gd name="T68" fmla="*/ 172 w 176"/>
              <a:gd name="T69" fmla="*/ 48 h 144"/>
              <a:gd name="T70" fmla="*/ 44 w 176"/>
              <a:gd name="T71" fmla="*/ 48 h 144"/>
              <a:gd name="T72" fmla="*/ 40 w 176"/>
              <a:gd name="T73" fmla="*/ 52 h 144"/>
              <a:gd name="T74" fmla="*/ 44 w 176"/>
              <a:gd name="T75" fmla="*/ 56 h 144"/>
              <a:gd name="T76" fmla="*/ 172 w 176"/>
              <a:gd name="T77" fmla="*/ 56 h 144"/>
              <a:gd name="T78" fmla="*/ 176 w 176"/>
              <a:gd name="T79" fmla="*/ 52 h 144"/>
              <a:gd name="T80" fmla="*/ 172 w 176"/>
              <a:gd name="T81" fmla="*/ 48 h 144"/>
              <a:gd name="T82" fmla="*/ 172 w 176"/>
              <a:gd name="T83" fmla="*/ 88 h 144"/>
              <a:gd name="T84" fmla="*/ 44 w 176"/>
              <a:gd name="T85" fmla="*/ 88 h 144"/>
              <a:gd name="T86" fmla="*/ 40 w 176"/>
              <a:gd name="T87" fmla="*/ 92 h 144"/>
              <a:gd name="T88" fmla="*/ 44 w 176"/>
              <a:gd name="T89" fmla="*/ 96 h 144"/>
              <a:gd name="T90" fmla="*/ 172 w 176"/>
              <a:gd name="T91" fmla="*/ 96 h 144"/>
              <a:gd name="T92" fmla="*/ 176 w 176"/>
              <a:gd name="T93" fmla="*/ 92 h 144"/>
              <a:gd name="T94" fmla="*/ 172 w 176"/>
              <a:gd name="T95" fmla="*/ 88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6" h="144">
                <a:moveTo>
                  <a:pt x="12" y="80"/>
                </a:moveTo>
                <a:cubicBezTo>
                  <a:pt x="5" y="80"/>
                  <a:pt x="0" y="85"/>
                  <a:pt x="0" y="92"/>
                </a:cubicBezTo>
                <a:cubicBezTo>
                  <a:pt x="0" y="99"/>
                  <a:pt x="5" y="104"/>
                  <a:pt x="12" y="104"/>
                </a:cubicBezTo>
                <a:cubicBezTo>
                  <a:pt x="19" y="104"/>
                  <a:pt x="24" y="99"/>
                  <a:pt x="24" y="92"/>
                </a:cubicBezTo>
                <a:cubicBezTo>
                  <a:pt x="24" y="85"/>
                  <a:pt x="19" y="80"/>
                  <a:pt x="12" y="80"/>
                </a:cubicBezTo>
                <a:moveTo>
                  <a:pt x="12" y="40"/>
                </a:moveTo>
                <a:cubicBezTo>
                  <a:pt x="5" y="40"/>
                  <a:pt x="0" y="45"/>
                  <a:pt x="0" y="52"/>
                </a:cubicBezTo>
                <a:cubicBezTo>
                  <a:pt x="0" y="59"/>
                  <a:pt x="5" y="64"/>
                  <a:pt x="12" y="64"/>
                </a:cubicBezTo>
                <a:cubicBezTo>
                  <a:pt x="19" y="64"/>
                  <a:pt x="24" y="59"/>
                  <a:pt x="24" y="52"/>
                </a:cubicBezTo>
                <a:cubicBezTo>
                  <a:pt x="24" y="45"/>
                  <a:pt x="19" y="40"/>
                  <a:pt x="12" y="40"/>
                </a:cubicBezTo>
                <a:moveTo>
                  <a:pt x="12" y="120"/>
                </a:moveTo>
                <a:cubicBezTo>
                  <a:pt x="5" y="120"/>
                  <a:pt x="0" y="125"/>
                  <a:pt x="0" y="132"/>
                </a:cubicBezTo>
                <a:cubicBezTo>
                  <a:pt x="0" y="139"/>
                  <a:pt x="5" y="144"/>
                  <a:pt x="12" y="144"/>
                </a:cubicBezTo>
                <a:cubicBezTo>
                  <a:pt x="19" y="144"/>
                  <a:pt x="24" y="139"/>
                  <a:pt x="24" y="132"/>
                </a:cubicBezTo>
                <a:cubicBezTo>
                  <a:pt x="24" y="125"/>
                  <a:pt x="19" y="120"/>
                  <a:pt x="12" y="120"/>
                </a:cubicBezTo>
                <a:moveTo>
                  <a:pt x="44" y="16"/>
                </a:moveTo>
                <a:cubicBezTo>
                  <a:pt x="172" y="16"/>
                  <a:pt x="172" y="16"/>
                  <a:pt x="172" y="16"/>
                </a:cubicBezTo>
                <a:cubicBezTo>
                  <a:pt x="174" y="16"/>
                  <a:pt x="176" y="14"/>
                  <a:pt x="176" y="12"/>
                </a:cubicBezTo>
                <a:cubicBezTo>
                  <a:pt x="176" y="10"/>
                  <a:pt x="174" y="8"/>
                  <a:pt x="172" y="8"/>
                </a:cubicBezTo>
                <a:cubicBezTo>
                  <a:pt x="44" y="8"/>
                  <a:pt x="44" y="8"/>
                  <a:pt x="44" y="8"/>
                </a:cubicBezTo>
                <a:cubicBezTo>
                  <a:pt x="42" y="8"/>
                  <a:pt x="40" y="10"/>
                  <a:pt x="40" y="12"/>
                </a:cubicBezTo>
                <a:cubicBezTo>
                  <a:pt x="40" y="14"/>
                  <a:pt x="42" y="16"/>
                  <a:pt x="44" y="16"/>
                </a:cubicBezTo>
                <a:moveTo>
                  <a:pt x="172" y="128"/>
                </a:moveTo>
                <a:cubicBezTo>
                  <a:pt x="44" y="128"/>
                  <a:pt x="44" y="128"/>
                  <a:pt x="44" y="128"/>
                </a:cubicBezTo>
                <a:cubicBezTo>
                  <a:pt x="42" y="128"/>
                  <a:pt x="40" y="130"/>
                  <a:pt x="40" y="132"/>
                </a:cubicBezTo>
                <a:cubicBezTo>
                  <a:pt x="40" y="134"/>
                  <a:pt x="42" y="136"/>
                  <a:pt x="44" y="136"/>
                </a:cubicBezTo>
                <a:cubicBezTo>
                  <a:pt x="172" y="136"/>
                  <a:pt x="172" y="136"/>
                  <a:pt x="172" y="136"/>
                </a:cubicBezTo>
                <a:cubicBezTo>
                  <a:pt x="174" y="136"/>
                  <a:pt x="176" y="134"/>
                  <a:pt x="176" y="132"/>
                </a:cubicBezTo>
                <a:cubicBezTo>
                  <a:pt x="176" y="130"/>
                  <a:pt x="174" y="128"/>
                  <a:pt x="172" y="128"/>
                </a:cubicBezTo>
                <a:moveTo>
                  <a:pt x="12" y="0"/>
                </a:moveTo>
                <a:cubicBezTo>
                  <a:pt x="5" y="0"/>
                  <a:pt x="0" y="5"/>
                  <a:pt x="0" y="12"/>
                </a:cubicBezTo>
                <a:cubicBezTo>
                  <a:pt x="0" y="19"/>
                  <a:pt x="5" y="24"/>
                  <a:pt x="12" y="24"/>
                </a:cubicBezTo>
                <a:cubicBezTo>
                  <a:pt x="19" y="24"/>
                  <a:pt x="24" y="19"/>
                  <a:pt x="24" y="12"/>
                </a:cubicBezTo>
                <a:cubicBezTo>
                  <a:pt x="24" y="5"/>
                  <a:pt x="19" y="0"/>
                  <a:pt x="12" y="0"/>
                </a:cubicBezTo>
                <a:moveTo>
                  <a:pt x="172" y="48"/>
                </a:moveTo>
                <a:cubicBezTo>
                  <a:pt x="44" y="48"/>
                  <a:pt x="44" y="48"/>
                  <a:pt x="44" y="48"/>
                </a:cubicBezTo>
                <a:cubicBezTo>
                  <a:pt x="42" y="48"/>
                  <a:pt x="40" y="50"/>
                  <a:pt x="40" y="52"/>
                </a:cubicBezTo>
                <a:cubicBezTo>
                  <a:pt x="40" y="54"/>
                  <a:pt x="42" y="56"/>
                  <a:pt x="44" y="56"/>
                </a:cubicBezTo>
                <a:cubicBezTo>
                  <a:pt x="172" y="56"/>
                  <a:pt x="172" y="56"/>
                  <a:pt x="172" y="56"/>
                </a:cubicBezTo>
                <a:cubicBezTo>
                  <a:pt x="174" y="56"/>
                  <a:pt x="176" y="54"/>
                  <a:pt x="176" y="52"/>
                </a:cubicBezTo>
                <a:cubicBezTo>
                  <a:pt x="176" y="50"/>
                  <a:pt x="174" y="48"/>
                  <a:pt x="172" y="48"/>
                </a:cubicBezTo>
                <a:moveTo>
                  <a:pt x="172" y="88"/>
                </a:moveTo>
                <a:cubicBezTo>
                  <a:pt x="44" y="88"/>
                  <a:pt x="44" y="88"/>
                  <a:pt x="44" y="88"/>
                </a:cubicBezTo>
                <a:cubicBezTo>
                  <a:pt x="42" y="88"/>
                  <a:pt x="40" y="90"/>
                  <a:pt x="40" y="92"/>
                </a:cubicBezTo>
                <a:cubicBezTo>
                  <a:pt x="40" y="94"/>
                  <a:pt x="42" y="96"/>
                  <a:pt x="44" y="96"/>
                </a:cubicBezTo>
                <a:cubicBezTo>
                  <a:pt x="172" y="96"/>
                  <a:pt x="172" y="96"/>
                  <a:pt x="172" y="96"/>
                </a:cubicBezTo>
                <a:cubicBezTo>
                  <a:pt x="174" y="96"/>
                  <a:pt x="176" y="94"/>
                  <a:pt x="176" y="92"/>
                </a:cubicBezTo>
                <a:cubicBezTo>
                  <a:pt x="176" y="90"/>
                  <a:pt x="174" y="88"/>
                  <a:pt x="172" y="88"/>
                </a:cubicBezTo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4" name="Freeform 107"/>
          <p:cNvSpPr>
            <a:spLocks noEditPoints="1"/>
          </p:cNvSpPr>
          <p:nvPr/>
        </p:nvSpPr>
        <p:spPr bwMode="auto">
          <a:xfrm>
            <a:off x="7710361" y="4305300"/>
            <a:ext cx="747839" cy="747839"/>
          </a:xfrm>
          <a:custGeom>
            <a:avLst/>
            <a:gdLst>
              <a:gd name="T0" fmla="*/ 170 w 179"/>
              <a:gd name="T1" fmla="*/ 35 h 176"/>
              <a:gd name="T2" fmla="*/ 166 w 179"/>
              <a:gd name="T3" fmla="*/ 38 h 176"/>
              <a:gd name="T4" fmla="*/ 166 w 179"/>
              <a:gd name="T5" fmla="*/ 38 h 176"/>
              <a:gd name="T6" fmla="*/ 146 w 179"/>
              <a:gd name="T7" fmla="*/ 58 h 176"/>
              <a:gd name="T8" fmla="*/ 146 w 179"/>
              <a:gd name="T9" fmla="*/ 58 h 176"/>
              <a:gd name="T10" fmla="*/ 132 w 179"/>
              <a:gd name="T11" fmla="*/ 64 h 176"/>
              <a:gd name="T12" fmla="*/ 112 w 179"/>
              <a:gd name="T13" fmla="*/ 44 h 176"/>
              <a:gd name="T14" fmla="*/ 118 w 179"/>
              <a:gd name="T15" fmla="*/ 30 h 176"/>
              <a:gd name="T16" fmla="*/ 112 w 179"/>
              <a:gd name="T17" fmla="*/ 24 h 176"/>
              <a:gd name="T18" fmla="*/ 104 w 179"/>
              <a:gd name="T19" fmla="*/ 44 h 176"/>
              <a:gd name="T20" fmla="*/ 132 w 179"/>
              <a:gd name="T21" fmla="*/ 72 h 176"/>
              <a:gd name="T22" fmla="*/ 152 w 179"/>
              <a:gd name="T23" fmla="*/ 64 h 176"/>
              <a:gd name="T24" fmla="*/ 152 w 179"/>
              <a:gd name="T25" fmla="*/ 64 h 176"/>
              <a:gd name="T26" fmla="*/ 167 w 179"/>
              <a:gd name="T27" fmla="*/ 49 h 176"/>
              <a:gd name="T28" fmla="*/ 162 w 179"/>
              <a:gd name="T29" fmla="*/ 77 h 176"/>
              <a:gd name="T30" fmla="*/ 140 w 179"/>
              <a:gd name="T31" fmla="*/ 99 h 176"/>
              <a:gd name="T32" fmla="*/ 129 w 179"/>
              <a:gd name="T33" fmla="*/ 104 h 176"/>
              <a:gd name="T34" fmla="*/ 102 w 179"/>
              <a:gd name="T35" fmla="*/ 95 h 176"/>
              <a:gd name="T36" fmla="*/ 102 w 179"/>
              <a:gd name="T37" fmla="*/ 95 h 176"/>
              <a:gd name="T38" fmla="*/ 100 w 179"/>
              <a:gd name="T39" fmla="*/ 94 h 176"/>
              <a:gd name="T40" fmla="*/ 97 w 179"/>
              <a:gd name="T41" fmla="*/ 96 h 176"/>
              <a:gd name="T42" fmla="*/ 96 w 179"/>
              <a:gd name="T43" fmla="*/ 96 h 176"/>
              <a:gd name="T44" fmla="*/ 35 w 179"/>
              <a:gd name="T45" fmla="*/ 163 h 176"/>
              <a:gd name="T46" fmla="*/ 24 w 179"/>
              <a:gd name="T47" fmla="*/ 168 h 176"/>
              <a:gd name="T48" fmla="*/ 8 w 179"/>
              <a:gd name="T49" fmla="*/ 152 h 176"/>
              <a:gd name="T50" fmla="*/ 13 w 179"/>
              <a:gd name="T51" fmla="*/ 141 h 176"/>
              <a:gd name="T52" fmla="*/ 80 w 179"/>
              <a:gd name="T53" fmla="*/ 80 h 176"/>
              <a:gd name="T54" fmla="*/ 80 w 179"/>
              <a:gd name="T55" fmla="*/ 80 h 176"/>
              <a:gd name="T56" fmla="*/ 82 w 179"/>
              <a:gd name="T57" fmla="*/ 76 h 176"/>
              <a:gd name="T58" fmla="*/ 81 w 179"/>
              <a:gd name="T59" fmla="*/ 74 h 176"/>
              <a:gd name="T60" fmla="*/ 81 w 179"/>
              <a:gd name="T61" fmla="*/ 74 h 176"/>
              <a:gd name="T62" fmla="*/ 79 w 179"/>
              <a:gd name="T63" fmla="*/ 37 h 176"/>
              <a:gd name="T64" fmla="*/ 100 w 179"/>
              <a:gd name="T65" fmla="*/ 15 h 176"/>
              <a:gd name="T66" fmla="*/ 118 w 179"/>
              <a:gd name="T67" fmla="*/ 8 h 176"/>
              <a:gd name="T68" fmla="*/ 118 w 179"/>
              <a:gd name="T69" fmla="*/ 8 h 176"/>
              <a:gd name="T70" fmla="*/ 127 w 179"/>
              <a:gd name="T71" fmla="*/ 9 h 176"/>
              <a:gd name="T72" fmla="*/ 112 w 179"/>
              <a:gd name="T73" fmla="*/ 24 h 176"/>
              <a:gd name="T74" fmla="*/ 118 w 179"/>
              <a:gd name="T75" fmla="*/ 30 h 176"/>
              <a:gd name="T76" fmla="*/ 138 w 179"/>
              <a:gd name="T77" fmla="*/ 10 h 176"/>
              <a:gd name="T78" fmla="*/ 138 w 179"/>
              <a:gd name="T79" fmla="*/ 10 h 176"/>
              <a:gd name="T80" fmla="*/ 141 w 179"/>
              <a:gd name="T81" fmla="*/ 6 h 176"/>
              <a:gd name="T82" fmla="*/ 118 w 179"/>
              <a:gd name="T83" fmla="*/ 0 h 176"/>
              <a:gd name="T84" fmla="*/ 118 w 179"/>
              <a:gd name="T85" fmla="*/ 0 h 176"/>
              <a:gd name="T86" fmla="*/ 95 w 179"/>
              <a:gd name="T87" fmla="*/ 9 h 176"/>
              <a:gd name="T88" fmla="*/ 73 w 179"/>
              <a:gd name="T89" fmla="*/ 31 h 176"/>
              <a:gd name="T90" fmla="*/ 73 w 179"/>
              <a:gd name="T91" fmla="*/ 76 h 176"/>
              <a:gd name="T92" fmla="*/ 7 w 179"/>
              <a:gd name="T93" fmla="*/ 135 h 176"/>
              <a:gd name="T94" fmla="*/ 0 w 179"/>
              <a:gd name="T95" fmla="*/ 152 h 176"/>
              <a:gd name="T96" fmla="*/ 24 w 179"/>
              <a:gd name="T97" fmla="*/ 176 h 176"/>
              <a:gd name="T98" fmla="*/ 41 w 179"/>
              <a:gd name="T99" fmla="*/ 169 h 176"/>
              <a:gd name="T100" fmla="*/ 101 w 179"/>
              <a:gd name="T101" fmla="*/ 103 h 176"/>
              <a:gd name="T102" fmla="*/ 129 w 179"/>
              <a:gd name="T103" fmla="*/ 112 h 176"/>
              <a:gd name="T104" fmla="*/ 146 w 179"/>
              <a:gd name="T105" fmla="*/ 105 h 176"/>
              <a:gd name="T106" fmla="*/ 167 w 179"/>
              <a:gd name="T107" fmla="*/ 83 h 176"/>
              <a:gd name="T108" fmla="*/ 170 w 179"/>
              <a:gd name="T109" fmla="*/ 35 h 176"/>
              <a:gd name="T110" fmla="*/ 21 w 179"/>
              <a:gd name="T111" fmla="*/ 149 h 176"/>
              <a:gd name="T112" fmla="*/ 20 w 179"/>
              <a:gd name="T113" fmla="*/ 152 h 176"/>
              <a:gd name="T114" fmla="*/ 24 w 179"/>
              <a:gd name="T115" fmla="*/ 156 h 176"/>
              <a:gd name="T116" fmla="*/ 28 w 179"/>
              <a:gd name="T117" fmla="*/ 152 h 176"/>
              <a:gd name="T118" fmla="*/ 24 w 179"/>
              <a:gd name="T119" fmla="*/ 148 h 176"/>
              <a:gd name="T120" fmla="*/ 21 w 179"/>
              <a:gd name="T121" fmla="*/ 149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9" h="176">
                <a:moveTo>
                  <a:pt x="170" y="35"/>
                </a:moveTo>
                <a:cubicBezTo>
                  <a:pt x="166" y="38"/>
                  <a:pt x="166" y="38"/>
                  <a:pt x="166" y="38"/>
                </a:cubicBezTo>
                <a:cubicBezTo>
                  <a:pt x="166" y="38"/>
                  <a:pt x="166" y="38"/>
                  <a:pt x="166" y="3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2" y="62"/>
                  <a:pt x="137" y="64"/>
                  <a:pt x="132" y="64"/>
                </a:cubicBezTo>
                <a:cubicBezTo>
                  <a:pt x="121" y="64"/>
                  <a:pt x="112" y="55"/>
                  <a:pt x="112" y="44"/>
                </a:cubicBezTo>
                <a:cubicBezTo>
                  <a:pt x="112" y="38"/>
                  <a:pt x="114" y="34"/>
                  <a:pt x="118" y="30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07" y="29"/>
                  <a:pt x="104" y="36"/>
                  <a:pt x="104" y="44"/>
                </a:cubicBezTo>
                <a:cubicBezTo>
                  <a:pt x="104" y="59"/>
                  <a:pt x="117" y="72"/>
                  <a:pt x="132" y="72"/>
                </a:cubicBezTo>
                <a:cubicBezTo>
                  <a:pt x="140" y="72"/>
                  <a:pt x="147" y="69"/>
                  <a:pt x="152" y="64"/>
                </a:cubicBezTo>
                <a:cubicBezTo>
                  <a:pt x="152" y="64"/>
                  <a:pt x="152" y="64"/>
                  <a:pt x="152" y="64"/>
                </a:cubicBezTo>
                <a:cubicBezTo>
                  <a:pt x="167" y="49"/>
                  <a:pt x="167" y="49"/>
                  <a:pt x="167" y="49"/>
                </a:cubicBezTo>
                <a:cubicBezTo>
                  <a:pt x="170" y="60"/>
                  <a:pt x="168" y="71"/>
                  <a:pt x="162" y="77"/>
                </a:cubicBezTo>
                <a:cubicBezTo>
                  <a:pt x="140" y="99"/>
                  <a:pt x="140" y="99"/>
                  <a:pt x="140" y="99"/>
                </a:cubicBezTo>
                <a:cubicBezTo>
                  <a:pt x="137" y="102"/>
                  <a:pt x="133" y="104"/>
                  <a:pt x="129" y="104"/>
                </a:cubicBezTo>
                <a:cubicBezTo>
                  <a:pt x="129" y="104"/>
                  <a:pt x="115" y="103"/>
                  <a:pt x="102" y="95"/>
                </a:cubicBezTo>
                <a:cubicBezTo>
                  <a:pt x="102" y="95"/>
                  <a:pt x="102" y="95"/>
                  <a:pt x="102" y="95"/>
                </a:cubicBezTo>
                <a:cubicBezTo>
                  <a:pt x="101" y="94"/>
                  <a:pt x="101" y="94"/>
                  <a:pt x="100" y="94"/>
                </a:cubicBezTo>
                <a:cubicBezTo>
                  <a:pt x="98" y="94"/>
                  <a:pt x="97" y="95"/>
                  <a:pt x="97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35" y="163"/>
                  <a:pt x="35" y="163"/>
                  <a:pt x="35" y="163"/>
                </a:cubicBezTo>
                <a:cubicBezTo>
                  <a:pt x="32" y="166"/>
                  <a:pt x="28" y="168"/>
                  <a:pt x="24" y="168"/>
                </a:cubicBezTo>
                <a:cubicBezTo>
                  <a:pt x="15" y="168"/>
                  <a:pt x="8" y="161"/>
                  <a:pt x="8" y="152"/>
                </a:cubicBezTo>
                <a:cubicBezTo>
                  <a:pt x="8" y="148"/>
                  <a:pt x="10" y="144"/>
                  <a:pt x="13" y="141"/>
                </a:cubicBezTo>
                <a:cubicBezTo>
                  <a:pt x="80" y="80"/>
                  <a:pt x="80" y="80"/>
                  <a:pt x="80" y="80"/>
                </a:cubicBezTo>
                <a:cubicBezTo>
                  <a:pt x="80" y="80"/>
                  <a:pt x="80" y="80"/>
                  <a:pt x="80" y="80"/>
                </a:cubicBezTo>
                <a:cubicBezTo>
                  <a:pt x="81" y="79"/>
                  <a:pt x="82" y="78"/>
                  <a:pt x="82" y="76"/>
                </a:cubicBezTo>
                <a:cubicBezTo>
                  <a:pt x="82" y="76"/>
                  <a:pt x="81" y="75"/>
                  <a:pt x="81" y="74"/>
                </a:cubicBezTo>
                <a:cubicBezTo>
                  <a:pt x="81" y="74"/>
                  <a:pt x="81" y="74"/>
                  <a:pt x="81" y="74"/>
                </a:cubicBezTo>
                <a:cubicBezTo>
                  <a:pt x="69" y="59"/>
                  <a:pt x="69" y="47"/>
                  <a:pt x="79" y="37"/>
                </a:cubicBezTo>
                <a:cubicBezTo>
                  <a:pt x="100" y="15"/>
                  <a:pt x="100" y="15"/>
                  <a:pt x="100" y="15"/>
                </a:cubicBezTo>
                <a:cubicBezTo>
                  <a:pt x="106" y="9"/>
                  <a:pt x="113" y="8"/>
                  <a:pt x="118" y="8"/>
                </a:cubicBezTo>
                <a:cubicBezTo>
                  <a:pt x="118" y="8"/>
                  <a:pt x="118" y="8"/>
                  <a:pt x="118" y="8"/>
                </a:cubicBezTo>
                <a:cubicBezTo>
                  <a:pt x="121" y="8"/>
                  <a:pt x="124" y="8"/>
                  <a:pt x="127" y="9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8" y="30"/>
                  <a:pt x="118" y="30"/>
                  <a:pt x="118" y="3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41" y="6"/>
                  <a:pt x="141" y="6"/>
                  <a:pt x="141" y="6"/>
                </a:cubicBezTo>
                <a:cubicBezTo>
                  <a:pt x="133" y="2"/>
                  <a:pt x="125" y="0"/>
                  <a:pt x="11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09" y="0"/>
                  <a:pt x="101" y="3"/>
                  <a:pt x="95" y="9"/>
                </a:cubicBezTo>
                <a:cubicBezTo>
                  <a:pt x="73" y="31"/>
                  <a:pt x="73" y="31"/>
                  <a:pt x="73" y="31"/>
                </a:cubicBezTo>
                <a:cubicBezTo>
                  <a:pt x="59" y="46"/>
                  <a:pt x="63" y="62"/>
                  <a:pt x="73" y="76"/>
                </a:cubicBezTo>
                <a:cubicBezTo>
                  <a:pt x="7" y="135"/>
                  <a:pt x="7" y="135"/>
                  <a:pt x="7" y="135"/>
                </a:cubicBezTo>
                <a:cubicBezTo>
                  <a:pt x="3" y="139"/>
                  <a:pt x="0" y="145"/>
                  <a:pt x="0" y="152"/>
                </a:cubicBezTo>
                <a:cubicBezTo>
                  <a:pt x="0" y="165"/>
                  <a:pt x="11" y="176"/>
                  <a:pt x="24" y="176"/>
                </a:cubicBezTo>
                <a:cubicBezTo>
                  <a:pt x="31" y="176"/>
                  <a:pt x="37" y="173"/>
                  <a:pt x="41" y="169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14" y="111"/>
                  <a:pt x="127" y="112"/>
                  <a:pt x="129" y="112"/>
                </a:cubicBezTo>
                <a:cubicBezTo>
                  <a:pt x="135" y="112"/>
                  <a:pt x="141" y="110"/>
                  <a:pt x="146" y="105"/>
                </a:cubicBezTo>
                <a:cubicBezTo>
                  <a:pt x="167" y="83"/>
                  <a:pt x="167" y="83"/>
                  <a:pt x="167" y="83"/>
                </a:cubicBezTo>
                <a:cubicBezTo>
                  <a:pt x="178" y="72"/>
                  <a:pt x="179" y="52"/>
                  <a:pt x="170" y="35"/>
                </a:cubicBezTo>
                <a:moveTo>
                  <a:pt x="21" y="149"/>
                </a:moveTo>
                <a:cubicBezTo>
                  <a:pt x="20" y="150"/>
                  <a:pt x="20" y="151"/>
                  <a:pt x="20" y="152"/>
                </a:cubicBezTo>
                <a:cubicBezTo>
                  <a:pt x="20" y="154"/>
                  <a:pt x="22" y="156"/>
                  <a:pt x="24" y="156"/>
                </a:cubicBezTo>
                <a:cubicBezTo>
                  <a:pt x="26" y="156"/>
                  <a:pt x="28" y="154"/>
                  <a:pt x="28" y="152"/>
                </a:cubicBezTo>
                <a:cubicBezTo>
                  <a:pt x="28" y="150"/>
                  <a:pt x="26" y="148"/>
                  <a:pt x="24" y="148"/>
                </a:cubicBezTo>
                <a:cubicBezTo>
                  <a:pt x="23" y="148"/>
                  <a:pt x="22" y="148"/>
                  <a:pt x="21" y="149"/>
                </a:cubicBezTo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17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20551">
        <p:push/>
      </p:transition>
    </mc:Choice>
    <mc:Fallback xmlns="">
      <p:transition spd="slow" advTm="20551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1314450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4325600" y="419100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waterfront</a:t>
            </a:r>
          </a:p>
          <a:p>
            <a:pPr algn="r"/>
            <a:r>
              <a:rPr lang="en-US" sz="4500" b="1" dirty="0" smtClean="0">
                <a:solidFill>
                  <a:schemeClr val="accent1"/>
                </a:solidFill>
                <a:ea typeface="Roboto Condensed" panose="02000000000000000000" pitchFamily="2" charset="0"/>
              </a:rPr>
              <a:t>latitude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0AAD87-9AE0-416C-B9C1-AE1141843F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645" y="419100"/>
            <a:ext cx="12320156" cy="77240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9790CC-9AF6-4AEF-BE22-3AD6A98A1CCD}"/>
              </a:ext>
            </a:extLst>
          </p:cNvPr>
          <p:cNvSpPr txBox="1"/>
          <p:nvPr/>
        </p:nvSpPr>
        <p:spPr>
          <a:xfrm>
            <a:off x="342900" y="8414626"/>
            <a:ext cx="137162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waterfront houses</a:t>
            </a:r>
            <a:r>
              <a:rPr lang="en-US" sz="4400" b="1" dirty="0">
                <a:solidFill>
                  <a:srgbClr val="F26B6C"/>
                </a:solidFill>
              </a:rPr>
              <a:t> 75% </a:t>
            </a:r>
            <a:r>
              <a:rPr lang="en-US" sz="4400" b="1" dirty="0"/>
              <a:t>more expensive</a:t>
            </a:r>
          </a:p>
          <a:p>
            <a:r>
              <a:rPr lang="en-US" sz="4400" b="1" dirty="0"/>
              <a:t>moving </a:t>
            </a:r>
            <a:r>
              <a:rPr lang="en-US" sz="4400" b="1" dirty="0">
                <a:solidFill>
                  <a:schemeClr val="accent5"/>
                </a:solidFill>
              </a:rPr>
              <a:t>32 miles</a:t>
            </a:r>
            <a:r>
              <a:rPr lang="en-US" sz="4400" b="1" dirty="0"/>
              <a:t> north increases price </a:t>
            </a:r>
            <a:r>
              <a:rPr lang="en-US" sz="4400" b="1" dirty="0">
                <a:solidFill>
                  <a:schemeClr val="accent5"/>
                </a:solidFill>
              </a:rPr>
              <a:t>1.5%</a:t>
            </a:r>
            <a:endParaRPr lang="uk-UA" sz="4400" b="1" dirty="0">
              <a:solidFill>
                <a:schemeClr val="accent5"/>
              </a:solidFill>
            </a:endParaRPr>
          </a:p>
        </p:txBody>
      </p:sp>
      <p:sp>
        <p:nvSpPr>
          <p:cNvPr id="9" name="Freeform 295"/>
          <p:cNvSpPr>
            <a:spLocks noEditPoints="1"/>
          </p:cNvSpPr>
          <p:nvPr/>
        </p:nvSpPr>
        <p:spPr bwMode="auto">
          <a:xfrm>
            <a:off x="15734197" y="7102414"/>
            <a:ext cx="1050585" cy="1432612"/>
          </a:xfrm>
          <a:custGeom>
            <a:avLst/>
            <a:gdLst>
              <a:gd name="T0" fmla="*/ 64 w 128"/>
              <a:gd name="T1" fmla="*/ 0 h 176"/>
              <a:gd name="T2" fmla="*/ 0 w 128"/>
              <a:gd name="T3" fmla="*/ 64 h 176"/>
              <a:gd name="T4" fmla="*/ 64 w 128"/>
              <a:gd name="T5" fmla="*/ 176 h 176"/>
              <a:gd name="T6" fmla="*/ 128 w 128"/>
              <a:gd name="T7" fmla="*/ 64 h 176"/>
              <a:gd name="T8" fmla="*/ 64 w 128"/>
              <a:gd name="T9" fmla="*/ 0 h 176"/>
              <a:gd name="T10" fmla="*/ 64 w 128"/>
              <a:gd name="T11" fmla="*/ 164 h 176"/>
              <a:gd name="T12" fmla="*/ 8 w 128"/>
              <a:gd name="T13" fmla="*/ 64 h 176"/>
              <a:gd name="T14" fmla="*/ 64 w 128"/>
              <a:gd name="T15" fmla="*/ 8 h 176"/>
              <a:gd name="T16" fmla="*/ 120 w 128"/>
              <a:gd name="T17" fmla="*/ 64 h 176"/>
              <a:gd name="T18" fmla="*/ 64 w 128"/>
              <a:gd name="T19" fmla="*/ 164 h 176"/>
              <a:gd name="T20" fmla="*/ 64 w 128"/>
              <a:gd name="T21" fmla="*/ 32 h 176"/>
              <a:gd name="T22" fmla="*/ 32 w 128"/>
              <a:gd name="T23" fmla="*/ 64 h 176"/>
              <a:gd name="T24" fmla="*/ 64 w 128"/>
              <a:gd name="T25" fmla="*/ 96 h 176"/>
              <a:gd name="T26" fmla="*/ 96 w 128"/>
              <a:gd name="T27" fmla="*/ 64 h 176"/>
              <a:gd name="T28" fmla="*/ 64 w 128"/>
              <a:gd name="T29" fmla="*/ 32 h 176"/>
              <a:gd name="T30" fmla="*/ 64 w 128"/>
              <a:gd name="T31" fmla="*/ 88 h 176"/>
              <a:gd name="T32" fmla="*/ 40 w 128"/>
              <a:gd name="T33" fmla="*/ 64 h 176"/>
              <a:gd name="T34" fmla="*/ 64 w 128"/>
              <a:gd name="T35" fmla="*/ 40 h 176"/>
              <a:gd name="T36" fmla="*/ 88 w 128"/>
              <a:gd name="T37" fmla="*/ 64 h 176"/>
              <a:gd name="T38" fmla="*/ 64 w 128"/>
              <a:gd name="T3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8" h="176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116"/>
                  <a:pt x="64" y="176"/>
                  <a:pt x="64" y="176"/>
                </a:cubicBezTo>
                <a:cubicBezTo>
                  <a:pt x="64" y="176"/>
                  <a:pt x="128" y="116"/>
                  <a:pt x="128" y="64"/>
                </a:cubicBezTo>
                <a:cubicBezTo>
                  <a:pt x="128" y="29"/>
                  <a:pt x="99" y="0"/>
                  <a:pt x="64" y="0"/>
                </a:cubicBezTo>
                <a:moveTo>
                  <a:pt x="64" y="164"/>
                </a:moveTo>
                <a:cubicBezTo>
                  <a:pt x="64" y="164"/>
                  <a:pt x="8" y="112"/>
                  <a:pt x="8" y="64"/>
                </a:cubicBezTo>
                <a:cubicBezTo>
                  <a:pt x="8" y="33"/>
                  <a:pt x="33" y="8"/>
                  <a:pt x="64" y="8"/>
                </a:cubicBezTo>
                <a:cubicBezTo>
                  <a:pt x="95" y="8"/>
                  <a:pt x="120" y="33"/>
                  <a:pt x="120" y="64"/>
                </a:cubicBezTo>
                <a:cubicBezTo>
                  <a:pt x="120" y="112"/>
                  <a:pt x="64" y="164"/>
                  <a:pt x="64" y="164"/>
                </a:cubicBezTo>
                <a:moveTo>
                  <a:pt x="64" y="32"/>
                </a:moveTo>
                <a:cubicBezTo>
                  <a:pt x="46" y="32"/>
                  <a:pt x="32" y="46"/>
                  <a:pt x="32" y="64"/>
                </a:cubicBezTo>
                <a:cubicBezTo>
                  <a:pt x="32" y="82"/>
                  <a:pt x="46" y="96"/>
                  <a:pt x="64" y="96"/>
                </a:cubicBezTo>
                <a:cubicBezTo>
                  <a:pt x="82" y="96"/>
                  <a:pt x="96" y="82"/>
                  <a:pt x="96" y="64"/>
                </a:cubicBezTo>
                <a:cubicBezTo>
                  <a:pt x="96" y="46"/>
                  <a:pt x="82" y="32"/>
                  <a:pt x="64" y="32"/>
                </a:cubicBezTo>
                <a:moveTo>
                  <a:pt x="64" y="88"/>
                </a:moveTo>
                <a:cubicBezTo>
                  <a:pt x="51" y="88"/>
                  <a:pt x="40" y="77"/>
                  <a:pt x="40" y="64"/>
                </a:cubicBezTo>
                <a:cubicBezTo>
                  <a:pt x="40" y="51"/>
                  <a:pt x="51" y="40"/>
                  <a:pt x="64" y="40"/>
                </a:cubicBezTo>
                <a:cubicBezTo>
                  <a:pt x="77" y="40"/>
                  <a:pt x="88" y="51"/>
                  <a:pt x="88" y="64"/>
                </a:cubicBezTo>
                <a:cubicBezTo>
                  <a:pt x="88" y="77"/>
                  <a:pt x="77" y="88"/>
                  <a:pt x="64" y="88"/>
                </a:cubicBezTo>
              </a:path>
            </a:pathLst>
          </a:custGeom>
          <a:solidFill>
            <a:schemeClr val="bg1"/>
          </a:solidFill>
          <a:ln>
            <a:solidFill>
              <a:schemeClr val="accent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cxnSp>
        <p:nvCxnSpPr>
          <p:cNvPr id="11" name="Straight Connector 10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5392400" y="8611969"/>
            <a:ext cx="190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location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1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67"/>
    </mc:Choice>
    <mc:Fallback xmlns="">
      <p:transition spd="slow" advTm="28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6947B0-E99F-40D5-B2FA-F8E246E209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1" y="586803"/>
            <a:ext cx="10668000" cy="5936031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 rot="5400000">
            <a:off x="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0D4116-A6CA-4B73-897E-5A1A120D31F3}"/>
              </a:ext>
            </a:extLst>
          </p:cNvPr>
          <p:cNvSpPr txBox="1"/>
          <p:nvPr/>
        </p:nvSpPr>
        <p:spPr>
          <a:xfrm>
            <a:off x="12284319" y="3053315"/>
            <a:ext cx="5486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>
                <a:solidFill>
                  <a:srgbClr val="F26B6C"/>
                </a:solidFill>
              </a:rPr>
              <a:t>54% </a:t>
            </a:r>
            <a:r>
              <a:rPr lang="en-US" sz="4400" b="1" dirty="0"/>
              <a:t>price increase</a:t>
            </a:r>
            <a:endParaRPr lang="uk-UA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D4A9B-4573-431E-AE23-D7EE217EE7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1800" y="4973781"/>
            <a:ext cx="7704541" cy="49316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51AC263-8094-45BB-B767-7E28427662E6}"/>
              </a:ext>
            </a:extLst>
          </p:cNvPr>
          <p:cNvSpPr/>
          <p:nvPr/>
        </p:nvSpPr>
        <p:spPr>
          <a:xfrm>
            <a:off x="14911756" y="6158143"/>
            <a:ext cx="246647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Bellevue</a:t>
            </a:r>
          </a:p>
          <a:p>
            <a:r>
              <a:rPr lang="en-US" sz="2800" b="1" dirty="0"/>
              <a:t>Medina</a:t>
            </a:r>
          </a:p>
          <a:p>
            <a:r>
              <a:rPr lang="en-US" sz="2800" b="1" dirty="0"/>
              <a:t>Clyde Hill</a:t>
            </a:r>
          </a:p>
          <a:p>
            <a:r>
              <a:rPr lang="en-US" sz="2800" b="1" dirty="0"/>
              <a:t>Mercer Island</a:t>
            </a:r>
          </a:p>
          <a:p>
            <a:r>
              <a:rPr lang="en-US" sz="2800" b="1" dirty="0"/>
              <a:t>East Seattle</a:t>
            </a:r>
            <a:endParaRPr lang="uk-UA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4325600" y="419100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 smtClean="0">
                <a:ea typeface="Roboto Condensed" panose="02000000000000000000" pitchFamily="2" charset="0"/>
              </a:rPr>
              <a:t>top</a:t>
            </a:r>
            <a:endParaRPr lang="en-US" sz="4500" b="1" dirty="0">
              <a:ea typeface="Roboto Condensed" panose="02000000000000000000" pitchFamily="2" charset="0"/>
            </a:endParaRPr>
          </a:p>
          <a:p>
            <a:pPr algn="r"/>
            <a:r>
              <a:rPr lang="en-US" sz="4500" b="1" dirty="0" err="1" smtClean="0">
                <a:solidFill>
                  <a:schemeClr val="accent1"/>
                </a:solidFill>
                <a:ea typeface="Roboto Condensed" panose="02000000000000000000" pitchFamily="2" charset="0"/>
              </a:rPr>
              <a:t>zipcodes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295"/>
          <p:cNvSpPr>
            <a:spLocks noEditPoints="1"/>
          </p:cNvSpPr>
          <p:nvPr/>
        </p:nvSpPr>
        <p:spPr bwMode="auto">
          <a:xfrm>
            <a:off x="1395543" y="6972300"/>
            <a:ext cx="1050585" cy="1432612"/>
          </a:xfrm>
          <a:custGeom>
            <a:avLst/>
            <a:gdLst>
              <a:gd name="T0" fmla="*/ 64 w 128"/>
              <a:gd name="T1" fmla="*/ 0 h 176"/>
              <a:gd name="T2" fmla="*/ 0 w 128"/>
              <a:gd name="T3" fmla="*/ 64 h 176"/>
              <a:gd name="T4" fmla="*/ 64 w 128"/>
              <a:gd name="T5" fmla="*/ 176 h 176"/>
              <a:gd name="T6" fmla="*/ 128 w 128"/>
              <a:gd name="T7" fmla="*/ 64 h 176"/>
              <a:gd name="T8" fmla="*/ 64 w 128"/>
              <a:gd name="T9" fmla="*/ 0 h 176"/>
              <a:gd name="T10" fmla="*/ 64 w 128"/>
              <a:gd name="T11" fmla="*/ 164 h 176"/>
              <a:gd name="T12" fmla="*/ 8 w 128"/>
              <a:gd name="T13" fmla="*/ 64 h 176"/>
              <a:gd name="T14" fmla="*/ 64 w 128"/>
              <a:gd name="T15" fmla="*/ 8 h 176"/>
              <a:gd name="T16" fmla="*/ 120 w 128"/>
              <a:gd name="T17" fmla="*/ 64 h 176"/>
              <a:gd name="T18" fmla="*/ 64 w 128"/>
              <a:gd name="T19" fmla="*/ 164 h 176"/>
              <a:gd name="T20" fmla="*/ 64 w 128"/>
              <a:gd name="T21" fmla="*/ 32 h 176"/>
              <a:gd name="T22" fmla="*/ 32 w 128"/>
              <a:gd name="T23" fmla="*/ 64 h 176"/>
              <a:gd name="T24" fmla="*/ 64 w 128"/>
              <a:gd name="T25" fmla="*/ 96 h 176"/>
              <a:gd name="T26" fmla="*/ 96 w 128"/>
              <a:gd name="T27" fmla="*/ 64 h 176"/>
              <a:gd name="T28" fmla="*/ 64 w 128"/>
              <a:gd name="T29" fmla="*/ 32 h 176"/>
              <a:gd name="T30" fmla="*/ 64 w 128"/>
              <a:gd name="T31" fmla="*/ 88 h 176"/>
              <a:gd name="T32" fmla="*/ 40 w 128"/>
              <a:gd name="T33" fmla="*/ 64 h 176"/>
              <a:gd name="T34" fmla="*/ 64 w 128"/>
              <a:gd name="T35" fmla="*/ 40 h 176"/>
              <a:gd name="T36" fmla="*/ 88 w 128"/>
              <a:gd name="T37" fmla="*/ 64 h 176"/>
              <a:gd name="T38" fmla="*/ 64 w 128"/>
              <a:gd name="T3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8" h="176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116"/>
                  <a:pt x="64" y="176"/>
                  <a:pt x="64" y="176"/>
                </a:cubicBezTo>
                <a:cubicBezTo>
                  <a:pt x="64" y="176"/>
                  <a:pt x="128" y="116"/>
                  <a:pt x="128" y="64"/>
                </a:cubicBezTo>
                <a:cubicBezTo>
                  <a:pt x="128" y="29"/>
                  <a:pt x="99" y="0"/>
                  <a:pt x="64" y="0"/>
                </a:cubicBezTo>
                <a:moveTo>
                  <a:pt x="64" y="164"/>
                </a:moveTo>
                <a:cubicBezTo>
                  <a:pt x="64" y="164"/>
                  <a:pt x="8" y="112"/>
                  <a:pt x="8" y="64"/>
                </a:cubicBezTo>
                <a:cubicBezTo>
                  <a:pt x="8" y="33"/>
                  <a:pt x="33" y="8"/>
                  <a:pt x="64" y="8"/>
                </a:cubicBezTo>
                <a:cubicBezTo>
                  <a:pt x="95" y="8"/>
                  <a:pt x="120" y="33"/>
                  <a:pt x="120" y="64"/>
                </a:cubicBezTo>
                <a:cubicBezTo>
                  <a:pt x="120" y="112"/>
                  <a:pt x="64" y="164"/>
                  <a:pt x="64" y="164"/>
                </a:cubicBezTo>
                <a:moveTo>
                  <a:pt x="64" y="32"/>
                </a:moveTo>
                <a:cubicBezTo>
                  <a:pt x="46" y="32"/>
                  <a:pt x="32" y="46"/>
                  <a:pt x="32" y="64"/>
                </a:cubicBezTo>
                <a:cubicBezTo>
                  <a:pt x="32" y="82"/>
                  <a:pt x="46" y="96"/>
                  <a:pt x="64" y="96"/>
                </a:cubicBezTo>
                <a:cubicBezTo>
                  <a:pt x="82" y="96"/>
                  <a:pt x="96" y="82"/>
                  <a:pt x="96" y="64"/>
                </a:cubicBezTo>
                <a:cubicBezTo>
                  <a:pt x="96" y="46"/>
                  <a:pt x="82" y="32"/>
                  <a:pt x="64" y="32"/>
                </a:cubicBezTo>
                <a:moveTo>
                  <a:pt x="64" y="88"/>
                </a:moveTo>
                <a:cubicBezTo>
                  <a:pt x="51" y="88"/>
                  <a:pt x="40" y="77"/>
                  <a:pt x="40" y="64"/>
                </a:cubicBezTo>
                <a:cubicBezTo>
                  <a:pt x="40" y="51"/>
                  <a:pt x="51" y="40"/>
                  <a:pt x="64" y="40"/>
                </a:cubicBezTo>
                <a:cubicBezTo>
                  <a:pt x="77" y="40"/>
                  <a:pt x="88" y="51"/>
                  <a:pt x="88" y="64"/>
                </a:cubicBezTo>
                <a:cubicBezTo>
                  <a:pt x="88" y="77"/>
                  <a:pt x="77" y="88"/>
                  <a:pt x="64" y="88"/>
                </a:cubicBezTo>
              </a:path>
            </a:pathLst>
          </a:custGeom>
          <a:solidFill>
            <a:schemeClr val="bg1"/>
          </a:solidFill>
          <a:ln>
            <a:solidFill>
              <a:schemeClr val="accent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4" name="Rectangle 13"/>
          <p:cNvSpPr/>
          <p:nvPr/>
        </p:nvSpPr>
        <p:spPr>
          <a:xfrm>
            <a:off x="1066800" y="8481855"/>
            <a:ext cx="18210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location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6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2804">
        <p:push/>
      </p:transition>
    </mc:Choice>
    <mc:Fallback xmlns="">
      <p:transition spd="slow" advTm="12804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0800000">
            <a:off x="0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C06A7-17A1-409D-A8F8-8EC350882BDA}"/>
              </a:ext>
            </a:extLst>
          </p:cNvPr>
          <p:cNvSpPr/>
          <p:nvPr/>
        </p:nvSpPr>
        <p:spPr>
          <a:xfrm>
            <a:off x="735820" y="2603204"/>
            <a:ext cx="22359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condition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Freeform 107"/>
          <p:cNvSpPr>
            <a:spLocks noEditPoints="1"/>
          </p:cNvSpPr>
          <p:nvPr/>
        </p:nvSpPr>
        <p:spPr bwMode="auto">
          <a:xfrm>
            <a:off x="1219200" y="1181100"/>
            <a:ext cx="1321579" cy="1321579"/>
          </a:xfrm>
          <a:custGeom>
            <a:avLst/>
            <a:gdLst>
              <a:gd name="T0" fmla="*/ 170 w 179"/>
              <a:gd name="T1" fmla="*/ 35 h 176"/>
              <a:gd name="T2" fmla="*/ 166 w 179"/>
              <a:gd name="T3" fmla="*/ 38 h 176"/>
              <a:gd name="T4" fmla="*/ 166 w 179"/>
              <a:gd name="T5" fmla="*/ 38 h 176"/>
              <a:gd name="T6" fmla="*/ 146 w 179"/>
              <a:gd name="T7" fmla="*/ 58 h 176"/>
              <a:gd name="T8" fmla="*/ 146 w 179"/>
              <a:gd name="T9" fmla="*/ 58 h 176"/>
              <a:gd name="T10" fmla="*/ 132 w 179"/>
              <a:gd name="T11" fmla="*/ 64 h 176"/>
              <a:gd name="T12" fmla="*/ 112 w 179"/>
              <a:gd name="T13" fmla="*/ 44 h 176"/>
              <a:gd name="T14" fmla="*/ 118 w 179"/>
              <a:gd name="T15" fmla="*/ 30 h 176"/>
              <a:gd name="T16" fmla="*/ 112 w 179"/>
              <a:gd name="T17" fmla="*/ 24 h 176"/>
              <a:gd name="T18" fmla="*/ 104 w 179"/>
              <a:gd name="T19" fmla="*/ 44 h 176"/>
              <a:gd name="T20" fmla="*/ 132 w 179"/>
              <a:gd name="T21" fmla="*/ 72 h 176"/>
              <a:gd name="T22" fmla="*/ 152 w 179"/>
              <a:gd name="T23" fmla="*/ 64 h 176"/>
              <a:gd name="T24" fmla="*/ 152 w 179"/>
              <a:gd name="T25" fmla="*/ 64 h 176"/>
              <a:gd name="T26" fmla="*/ 167 w 179"/>
              <a:gd name="T27" fmla="*/ 49 h 176"/>
              <a:gd name="T28" fmla="*/ 162 w 179"/>
              <a:gd name="T29" fmla="*/ 77 h 176"/>
              <a:gd name="T30" fmla="*/ 140 w 179"/>
              <a:gd name="T31" fmla="*/ 99 h 176"/>
              <a:gd name="T32" fmla="*/ 129 w 179"/>
              <a:gd name="T33" fmla="*/ 104 h 176"/>
              <a:gd name="T34" fmla="*/ 102 w 179"/>
              <a:gd name="T35" fmla="*/ 95 h 176"/>
              <a:gd name="T36" fmla="*/ 102 w 179"/>
              <a:gd name="T37" fmla="*/ 95 h 176"/>
              <a:gd name="T38" fmla="*/ 100 w 179"/>
              <a:gd name="T39" fmla="*/ 94 h 176"/>
              <a:gd name="T40" fmla="*/ 97 w 179"/>
              <a:gd name="T41" fmla="*/ 96 h 176"/>
              <a:gd name="T42" fmla="*/ 96 w 179"/>
              <a:gd name="T43" fmla="*/ 96 h 176"/>
              <a:gd name="T44" fmla="*/ 35 w 179"/>
              <a:gd name="T45" fmla="*/ 163 h 176"/>
              <a:gd name="T46" fmla="*/ 24 w 179"/>
              <a:gd name="T47" fmla="*/ 168 h 176"/>
              <a:gd name="T48" fmla="*/ 8 w 179"/>
              <a:gd name="T49" fmla="*/ 152 h 176"/>
              <a:gd name="T50" fmla="*/ 13 w 179"/>
              <a:gd name="T51" fmla="*/ 141 h 176"/>
              <a:gd name="T52" fmla="*/ 80 w 179"/>
              <a:gd name="T53" fmla="*/ 80 h 176"/>
              <a:gd name="T54" fmla="*/ 80 w 179"/>
              <a:gd name="T55" fmla="*/ 80 h 176"/>
              <a:gd name="T56" fmla="*/ 82 w 179"/>
              <a:gd name="T57" fmla="*/ 76 h 176"/>
              <a:gd name="T58" fmla="*/ 81 w 179"/>
              <a:gd name="T59" fmla="*/ 74 h 176"/>
              <a:gd name="T60" fmla="*/ 81 w 179"/>
              <a:gd name="T61" fmla="*/ 74 h 176"/>
              <a:gd name="T62" fmla="*/ 79 w 179"/>
              <a:gd name="T63" fmla="*/ 37 h 176"/>
              <a:gd name="T64" fmla="*/ 100 w 179"/>
              <a:gd name="T65" fmla="*/ 15 h 176"/>
              <a:gd name="T66" fmla="*/ 118 w 179"/>
              <a:gd name="T67" fmla="*/ 8 h 176"/>
              <a:gd name="T68" fmla="*/ 118 w 179"/>
              <a:gd name="T69" fmla="*/ 8 h 176"/>
              <a:gd name="T70" fmla="*/ 127 w 179"/>
              <a:gd name="T71" fmla="*/ 9 h 176"/>
              <a:gd name="T72" fmla="*/ 112 w 179"/>
              <a:gd name="T73" fmla="*/ 24 h 176"/>
              <a:gd name="T74" fmla="*/ 118 w 179"/>
              <a:gd name="T75" fmla="*/ 30 h 176"/>
              <a:gd name="T76" fmla="*/ 138 w 179"/>
              <a:gd name="T77" fmla="*/ 10 h 176"/>
              <a:gd name="T78" fmla="*/ 138 w 179"/>
              <a:gd name="T79" fmla="*/ 10 h 176"/>
              <a:gd name="T80" fmla="*/ 141 w 179"/>
              <a:gd name="T81" fmla="*/ 6 h 176"/>
              <a:gd name="T82" fmla="*/ 118 w 179"/>
              <a:gd name="T83" fmla="*/ 0 h 176"/>
              <a:gd name="T84" fmla="*/ 118 w 179"/>
              <a:gd name="T85" fmla="*/ 0 h 176"/>
              <a:gd name="T86" fmla="*/ 95 w 179"/>
              <a:gd name="T87" fmla="*/ 9 h 176"/>
              <a:gd name="T88" fmla="*/ 73 w 179"/>
              <a:gd name="T89" fmla="*/ 31 h 176"/>
              <a:gd name="T90" fmla="*/ 73 w 179"/>
              <a:gd name="T91" fmla="*/ 76 h 176"/>
              <a:gd name="T92" fmla="*/ 7 w 179"/>
              <a:gd name="T93" fmla="*/ 135 h 176"/>
              <a:gd name="T94" fmla="*/ 0 w 179"/>
              <a:gd name="T95" fmla="*/ 152 h 176"/>
              <a:gd name="T96" fmla="*/ 24 w 179"/>
              <a:gd name="T97" fmla="*/ 176 h 176"/>
              <a:gd name="T98" fmla="*/ 41 w 179"/>
              <a:gd name="T99" fmla="*/ 169 h 176"/>
              <a:gd name="T100" fmla="*/ 101 w 179"/>
              <a:gd name="T101" fmla="*/ 103 h 176"/>
              <a:gd name="T102" fmla="*/ 129 w 179"/>
              <a:gd name="T103" fmla="*/ 112 h 176"/>
              <a:gd name="T104" fmla="*/ 146 w 179"/>
              <a:gd name="T105" fmla="*/ 105 h 176"/>
              <a:gd name="T106" fmla="*/ 167 w 179"/>
              <a:gd name="T107" fmla="*/ 83 h 176"/>
              <a:gd name="T108" fmla="*/ 170 w 179"/>
              <a:gd name="T109" fmla="*/ 35 h 176"/>
              <a:gd name="T110" fmla="*/ 21 w 179"/>
              <a:gd name="T111" fmla="*/ 149 h 176"/>
              <a:gd name="T112" fmla="*/ 20 w 179"/>
              <a:gd name="T113" fmla="*/ 152 h 176"/>
              <a:gd name="T114" fmla="*/ 24 w 179"/>
              <a:gd name="T115" fmla="*/ 156 h 176"/>
              <a:gd name="T116" fmla="*/ 28 w 179"/>
              <a:gd name="T117" fmla="*/ 152 h 176"/>
              <a:gd name="T118" fmla="*/ 24 w 179"/>
              <a:gd name="T119" fmla="*/ 148 h 176"/>
              <a:gd name="T120" fmla="*/ 21 w 179"/>
              <a:gd name="T121" fmla="*/ 149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9" h="176">
                <a:moveTo>
                  <a:pt x="170" y="35"/>
                </a:moveTo>
                <a:cubicBezTo>
                  <a:pt x="166" y="38"/>
                  <a:pt x="166" y="38"/>
                  <a:pt x="166" y="38"/>
                </a:cubicBezTo>
                <a:cubicBezTo>
                  <a:pt x="166" y="38"/>
                  <a:pt x="166" y="38"/>
                  <a:pt x="166" y="3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2" y="62"/>
                  <a:pt x="137" y="64"/>
                  <a:pt x="132" y="64"/>
                </a:cubicBezTo>
                <a:cubicBezTo>
                  <a:pt x="121" y="64"/>
                  <a:pt x="112" y="55"/>
                  <a:pt x="112" y="44"/>
                </a:cubicBezTo>
                <a:cubicBezTo>
                  <a:pt x="112" y="38"/>
                  <a:pt x="114" y="34"/>
                  <a:pt x="118" y="30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07" y="29"/>
                  <a:pt x="104" y="36"/>
                  <a:pt x="104" y="44"/>
                </a:cubicBezTo>
                <a:cubicBezTo>
                  <a:pt x="104" y="59"/>
                  <a:pt x="117" y="72"/>
                  <a:pt x="132" y="72"/>
                </a:cubicBezTo>
                <a:cubicBezTo>
                  <a:pt x="140" y="72"/>
                  <a:pt x="147" y="69"/>
                  <a:pt x="152" y="64"/>
                </a:cubicBezTo>
                <a:cubicBezTo>
                  <a:pt x="152" y="64"/>
                  <a:pt x="152" y="64"/>
                  <a:pt x="152" y="64"/>
                </a:cubicBezTo>
                <a:cubicBezTo>
                  <a:pt x="167" y="49"/>
                  <a:pt x="167" y="49"/>
                  <a:pt x="167" y="49"/>
                </a:cubicBezTo>
                <a:cubicBezTo>
                  <a:pt x="170" y="60"/>
                  <a:pt x="168" y="71"/>
                  <a:pt x="162" y="77"/>
                </a:cubicBezTo>
                <a:cubicBezTo>
                  <a:pt x="140" y="99"/>
                  <a:pt x="140" y="99"/>
                  <a:pt x="140" y="99"/>
                </a:cubicBezTo>
                <a:cubicBezTo>
                  <a:pt x="137" y="102"/>
                  <a:pt x="133" y="104"/>
                  <a:pt x="129" y="104"/>
                </a:cubicBezTo>
                <a:cubicBezTo>
                  <a:pt x="129" y="104"/>
                  <a:pt x="115" y="103"/>
                  <a:pt x="102" y="95"/>
                </a:cubicBezTo>
                <a:cubicBezTo>
                  <a:pt x="102" y="95"/>
                  <a:pt x="102" y="95"/>
                  <a:pt x="102" y="95"/>
                </a:cubicBezTo>
                <a:cubicBezTo>
                  <a:pt x="101" y="94"/>
                  <a:pt x="101" y="94"/>
                  <a:pt x="100" y="94"/>
                </a:cubicBezTo>
                <a:cubicBezTo>
                  <a:pt x="98" y="94"/>
                  <a:pt x="97" y="95"/>
                  <a:pt x="97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35" y="163"/>
                  <a:pt x="35" y="163"/>
                  <a:pt x="35" y="163"/>
                </a:cubicBezTo>
                <a:cubicBezTo>
                  <a:pt x="32" y="166"/>
                  <a:pt x="28" y="168"/>
                  <a:pt x="24" y="168"/>
                </a:cubicBezTo>
                <a:cubicBezTo>
                  <a:pt x="15" y="168"/>
                  <a:pt x="8" y="161"/>
                  <a:pt x="8" y="152"/>
                </a:cubicBezTo>
                <a:cubicBezTo>
                  <a:pt x="8" y="148"/>
                  <a:pt x="10" y="144"/>
                  <a:pt x="13" y="141"/>
                </a:cubicBezTo>
                <a:cubicBezTo>
                  <a:pt x="80" y="80"/>
                  <a:pt x="80" y="80"/>
                  <a:pt x="80" y="80"/>
                </a:cubicBezTo>
                <a:cubicBezTo>
                  <a:pt x="80" y="80"/>
                  <a:pt x="80" y="80"/>
                  <a:pt x="80" y="80"/>
                </a:cubicBezTo>
                <a:cubicBezTo>
                  <a:pt x="81" y="79"/>
                  <a:pt x="82" y="78"/>
                  <a:pt x="82" y="76"/>
                </a:cubicBezTo>
                <a:cubicBezTo>
                  <a:pt x="82" y="76"/>
                  <a:pt x="81" y="75"/>
                  <a:pt x="81" y="74"/>
                </a:cubicBezTo>
                <a:cubicBezTo>
                  <a:pt x="81" y="74"/>
                  <a:pt x="81" y="74"/>
                  <a:pt x="81" y="74"/>
                </a:cubicBezTo>
                <a:cubicBezTo>
                  <a:pt x="69" y="59"/>
                  <a:pt x="69" y="47"/>
                  <a:pt x="79" y="37"/>
                </a:cubicBezTo>
                <a:cubicBezTo>
                  <a:pt x="100" y="15"/>
                  <a:pt x="100" y="15"/>
                  <a:pt x="100" y="15"/>
                </a:cubicBezTo>
                <a:cubicBezTo>
                  <a:pt x="106" y="9"/>
                  <a:pt x="113" y="8"/>
                  <a:pt x="118" y="8"/>
                </a:cubicBezTo>
                <a:cubicBezTo>
                  <a:pt x="118" y="8"/>
                  <a:pt x="118" y="8"/>
                  <a:pt x="118" y="8"/>
                </a:cubicBezTo>
                <a:cubicBezTo>
                  <a:pt x="121" y="8"/>
                  <a:pt x="124" y="8"/>
                  <a:pt x="127" y="9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8" y="30"/>
                  <a:pt x="118" y="30"/>
                  <a:pt x="118" y="3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41" y="6"/>
                  <a:pt x="141" y="6"/>
                  <a:pt x="141" y="6"/>
                </a:cubicBezTo>
                <a:cubicBezTo>
                  <a:pt x="133" y="2"/>
                  <a:pt x="125" y="0"/>
                  <a:pt x="11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09" y="0"/>
                  <a:pt x="101" y="3"/>
                  <a:pt x="95" y="9"/>
                </a:cubicBezTo>
                <a:cubicBezTo>
                  <a:pt x="73" y="31"/>
                  <a:pt x="73" y="31"/>
                  <a:pt x="73" y="31"/>
                </a:cubicBezTo>
                <a:cubicBezTo>
                  <a:pt x="59" y="46"/>
                  <a:pt x="63" y="62"/>
                  <a:pt x="73" y="76"/>
                </a:cubicBezTo>
                <a:cubicBezTo>
                  <a:pt x="7" y="135"/>
                  <a:pt x="7" y="135"/>
                  <a:pt x="7" y="135"/>
                </a:cubicBezTo>
                <a:cubicBezTo>
                  <a:pt x="3" y="139"/>
                  <a:pt x="0" y="145"/>
                  <a:pt x="0" y="152"/>
                </a:cubicBezTo>
                <a:cubicBezTo>
                  <a:pt x="0" y="165"/>
                  <a:pt x="11" y="176"/>
                  <a:pt x="24" y="176"/>
                </a:cubicBezTo>
                <a:cubicBezTo>
                  <a:pt x="31" y="176"/>
                  <a:pt x="37" y="173"/>
                  <a:pt x="41" y="169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14" y="111"/>
                  <a:pt x="127" y="112"/>
                  <a:pt x="129" y="112"/>
                </a:cubicBezTo>
                <a:cubicBezTo>
                  <a:pt x="135" y="112"/>
                  <a:pt x="141" y="110"/>
                  <a:pt x="146" y="105"/>
                </a:cubicBezTo>
                <a:cubicBezTo>
                  <a:pt x="167" y="83"/>
                  <a:pt x="167" y="83"/>
                  <a:pt x="167" y="83"/>
                </a:cubicBezTo>
                <a:cubicBezTo>
                  <a:pt x="178" y="72"/>
                  <a:pt x="179" y="52"/>
                  <a:pt x="170" y="35"/>
                </a:cubicBezTo>
                <a:moveTo>
                  <a:pt x="21" y="149"/>
                </a:moveTo>
                <a:cubicBezTo>
                  <a:pt x="20" y="150"/>
                  <a:pt x="20" y="151"/>
                  <a:pt x="20" y="152"/>
                </a:cubicBezTo>
                <a:cubicBezTo>
                  <a:pt x="20" y="154"/>
                  <a:pt x="22" y="156"/>
                  <a:pt x="24" y="156"/>
                </a:cubicBezTo>
                <a:cubicBezTo>
                  <a:pt x="26" y="156"/>
                  <a:pt x="28" y="154"/>
                  <a:pt x="28" y="152"/>
                </a:cubicBezTo>
                <a:cubicBezTo>
                  <a:pt x="28" y="150"/>
                  <a:pt x="26" y="148"/>
                  <a:pt x="24" y="148"/>
                </a:cubicBezTo>
                <a:cubicBezTo>
                  <a:pt x="23" y="148"/>
                  <a:pt x="22" y="148"/>
                  <a:pt x="21" y="149"/>
                </a:cubicBezTo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76A2D6-2AA4-4EEB-B05F-BDE3C8A10517}"/>
              </a:ext>
            </a:extLst>
          </p:cNvPr>
          <p:cNvSpPr txBox="1"/>
          <p:nvPr/>
        </p:nvSpPr>
        <p:spPr>
          <a:xfrm>
            <a:off x="4076700" y="3219898"/>
            <a:ext cx="109685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Grade can increase price up to </a:t>
            </a:r>
            <a:r>
              <a:rPr lang="en-US" sz="4400" b="1" dirty="0">
                <a:solidFill>
                  <a:srgbClr val="F26B6C"/>
                </a:solidFill>
              </a:rPr>
              <a:t>180%</a:t>
            </a:r>
            <a:endParaRPr lang="uk-UA" sz="2800" b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32BD102-E7F5-419D-B799-5889630EC6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600" y="4610458"/>
            <a:ext cx="5578732" cy="355481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9A688BC-2574-4A07-AE96-29D996D6454D}"/>
              </a:ext>
            </a:extLst>
          </p:cNvPr>
          <p:cNvSpPr txBox="1"/>
          <p:nvPr/>
        </p:nvSpPr>
        <p:spPr>
          <a:xfrm>
            <a:off x="4076700" y="8793659"/>
            <a:ext cx="13525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Condition 1 - 3 to 5 - 6 </a:t>
            </a:r>
            <a:r>
              <a:rPr lang="en-US" sz="4400" b="1" dirty="0"/>
              <a:t>can increase price up to </a:t>
            </a:r>
            <a:r>
              <a:rPr lang="en-US" sz="4400" b="1" dirty="0">
                <a:solidFill>
                  <a:srgbClr val="F26B6C"/>
                </a:solidFill>
              </a:rPr>
              <a:t>12%</a:t>
            </a:r>
            <a:endParaRPr lang="uk-UA" sz="280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0415715-969A-4487-89FB-BB33E851BD61}"/>
              </a:ext>
            </a:extLst>
          </p:cNvPr>
          <p:cNvSpPr/>
          <p:nvPr/>
        </p:nvSpPr>
        <p:spPr>
          <a:xfrm>
            <a:off x="9875966" y="4400842"/>
            <a:ext cx="6858000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Open Sans"/>
              </a:rPr>
              <a:t>1.</a:t>
            </a:r>
            <a:r>
              <a:rPr lang="en-US" sz="2800" dirty="0">
                <a:latin typeface="Open Sans"/>
              </a:rPr>
              <a:t> </a:t>
            </a:r>
            <a:r>
              <a:rPr lang="en-US" dirty="0">
                <a:solidFill>
                  <a:srgbClr val="23221F"/>
                </a:solidFill>
                <a:latin typeface="Open Sans"/>
              </a:rPr>
              <a:t>Falls short of minimum building standards. Normally cabin or inferior structure.</a:t>
            </a:r>
          </a:p>
          <a:p>
            <a:r>
              <a:rPr lang="en-US" dirty="0"/>
              <a:t>...</a:t>
            </a:r>
          </a:p>
          <a:p>
            <a:r>
              <a:rPr lang="en-US" sz="4400" dirty="0"/>
              <a:t>13. </a:t>
            </a:r>
            <a:r>
              <a:rPr lang="en-US" dirty="0"/>
              <a:t>Generally custom designed and built. Mansion level. Large amount of highest quality cabinet work, wood trim, marble, entry ways etc.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325600" y="442436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 smtClean="0">
                <a:ea typeface="Roboto Condensed" panose="02000000000000000000" pitchFamily="2" charset="0"/>
              </a:rPr>
              <a:t>grade</a:t>
            </a:r>
            <a:endParaRPr lang="en-US" sz="4500" b="1" dirty="0">
              <a:ea typeface="Roboto Condensed" panose="02000000000000000000" pitchFamily="2" charset="0"/>
            </a:endParaRPr>
          </a:p>
          <a:p>
            <a:pPr algn="r"/>
            <a:r>
              <a:rPr lang="en-US" sz="4500" b="1" dirty="0" smtClean="0">
                <a:solidFill>
                  <a:schemeClr val="accent1"/>
                </a:solidFill>
                <a:ea typeface="Roboto Condensed" panose="02000000000000000000" pitchFamily="2" charset="0"/>
              </a:rPr>
              <a:t>condition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7907000" y="4953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66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9661">
        <p:push dir="u"/>
      </p:transition>
    </mc:Choice>
    <mc:Fallback xmlns="">
      <p:transition spd="slow" advTm="19661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6200000">
            <a:off x="13173075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0100" y="389572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 smtClean="0">
                <a:ea typeface="Roboto Condensed" panose="02000000000000000000" pitchFamily="2" charset="0"/>
              </a:rPr>
              <a:t>square</a:t>
            </a:r>
            <a:endParaRPr lang="en-US" sz="4500" b="1" dirty="0">
              <a:ea typeface="Roboto Condensed" panose="02000000000000000000" pitchFamily="2" charset="0"/>
            </a:endParaRPr>
          </a:p>
          <a:p>
            <a:r>
              <a:rPr lang="en-US" sz="4500" b="1" dirty="0" smtClean="0">
                <a:solidFill>
                  <a:schemeClr val="accent1"/>
                </a:solidFill>
                <a:ea typeface="Roboto Condensed" panose="02000000000000000000" pitchFamily="2" charset="0"/>
              </a:rPr>
              <a:t>footage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00" y="495144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98"/>
          <p:cNvSpPr>
            <a:spLocks noEditPoints="1"/>
          </p:cNvSpPr>
          <p:nvPr/>
        </p:nvSpPr>
        <p:spPr bwMode="auto">
          <a:xfrm>
            <a:off x="15608949" y="1141410"/>
            <a:ext cx="1298293" cy="1096328"/>
          </a:xfrm>
          <a:custGeom>
            <a:avLst/>
            <a:gdLst>
              <a:gd name="T0" fmla="*/ 12 w 176"/>
              <a:gd name="T1" fmla="*/ 80 h 144"/>
              <a:gd name="T2" fmla="*/ 0 w 176"/>
              <a:gd name="T3" fmla="*/ 92 h 144"/>
              <a:gd name="T4" fmla="*/ 12 w 176"/>
              <a:gd name="T5" fmla="*/ 104 h 144"/>
              <a:gd name="T6" fmla="*/ 24 w 176"/>
              <a:gd name="T7" fmla="*/ 92 h 144"/>
              <a:gd name="T8" fmla="*/ 12 w 176"/>
              <a:gd name="T9" fmla="*/ 80 h 144"/>
              <a:gd name="T10" fmla="*/ 12 w 176"/>
              <a:gd name="T11" fmla="*/ 40 h 144"/>
              <a:gd name="T12" fmla="*/ 0 w 176"/>
              <a:gd name="T13" fmla="*/ 52 h 144"/>
              <a:gd name="T14" fmla="*/ 12 w 176"/>
              <a:gd name="T15" fmla="*/ 64 h 144"/>
              <a:gd name="T16" fmla="*/ 24 w 176"/>
              <a:gd name="T17" fmla="*/ 52 h 144"/>
              <a:gd name="T18" fmla="*/ 12 w 176"/>
              <a:gd name="T19" fmla="*/ 40 h 144"/>
              <a:gd name="T20" fmla="*/ 12 w 176"/>
              <a:gd name="T21" fmla="*/ 120 h 144"/>
              <a:gd name="T22" fmla="*/ 0 w 176"/>
              <a:gd name="T23" fmla="*/ 132 h 144"/>
              <a:gd name="T24" fmla="*/ 12 w 176"/>
              <a:gd name="T25" fmla="*/ 144 h 144"/>
              <a:gd name="T26" fmla="*/ 24 w 176"/>
              <a:gd name="T27" fmla="*/ 132 h 144"/>
              <a:gd name="T28" fmla="*/ 12 w 176"/>
              <a:gd name="T29" fmla="*/ 120 h 144"/>
              <a:gd name="T30" fmla="*/ 44 w 176"/>
              <a:gd name="T31" fmla="*/ 16 h 144"/>
              <a:gd name="T32" fmla="*/ 172 w 176"/>
              <a:gd name="T33" fmla="*/ 16 h 144"/>
              <a:gd name="T34" fmla="*/ 176 w 176"/>
              <a:gd name="T35" fmla="*/ 12 h 144"/>
              <a:gd name="T36" fmla="*/ 172 w 176"/>
              <a:gd name="T37" fmla="*/ 8 h 144"/>
              <a:gd name="T38" fmla="*/ 44 w 176"/>
              <a:gd name="T39" fmla="*/ 8 h 144"/>
              <a:gd name="T40" fmla="*/ 40 w 176"/>
              <a:gd name="T41" fmla="*/ 12 h 144"/>
              <a:gd name="T42" fmla="*/ 44 w 176"/>
              <a:gd name="T43" fmla="*/ 16 h 144"/>
              <a:gd name="T44" fmla="*/ 172 w 176"/>
              <a:gd name="T45" fmla="*/ 128 h 144"/>
              <a:gd name="T46" fmla="*/ 44 w 176"/>
              <a:gd name="T47" fmla="*/ 128 h 144"/>
              <a:gd name="T48" fmla="*/ 40 w 176"/>
              <a:gd name="T49" fmla="*/ 132 h 144"/>
              <a:gd name="T50" fmla="*/ 44 w 176"/>
              <a:gd name="T51" fmla="*/ 136 h 144"/>
              <a:gd name="T52" fmla="*/ 172 w 176"/>
              <a:gd name="T53" fmla="*/ 136 h 144"/>
              <a:gd name="T54" fmla="*/ 176 w 176"/>
              <a:gd name="T55" fmla="*/ 132 h 144"/>
              <a:gd name="T56" fmla="*/ 172 w 176"/>
              <a:gd name="T57" fmla="*/ 128 h 144"/>
              <a:gd name="T58" fmla="*/ 12 w 176"/>
              <a:gd name="T59" fmla="*/ 0 h 144"/>
              <a:gd name="T60" fmla="*/ 0 w 176"/>
              <a:gd name="T61" fmla="*/ 12 h 144"/>
              <a:gd name="T62" fmla="*/ 12 w 176"/>
              <a:gd name="T63" fmla="*/ 24 h 144"/>
              <a:gd name="T64" fmla="*/ 24 w 176"/>
              <a:gd name="T65" fmla="*/ 12 h 144"/>
              <a:gd name="T66" fmla="*/ 12 w 176"/>
              <a:gd name="T67" fmla="*/ 0 h 144"/>
              <a:gd name="T68" fmla="*/ 172 w 176"/>
              <a:gd name="T69" fmla="*/ 48 h 144"/>
              <a:gd name="T70" fmla="*/ 44 w 176"/>
              <a:gd name="T71" fmla="*/ 48 h 144"/>
              <a:gd name="T72" fmla="*/ 40 w 176"/>
              <a:gd name="T73" fmla="*/ 52 h 144"/>
              <a:gd name="T74" fmla="*/ 44 w 176"/>
              <a:gd name="T75" fmla="*/ 56 h 144"/>
              <a:gd name="T76" fmla="*/ 172 w 176"/>
              <a:gd name="T77" fmla="*/ 56 h 144"/>
              <a:gd name="T78" fmla="*/ 176 w 176"/>
              <a:gd name="T79" fmla="*/ 52 h 144"/>
              <a:gd name="T80" fmla="*/ 172 w 176"/>
              <a:gd name="T81" fmla="*/ 48 h 144"/>
              <a:gd name="T82" fmla="*/ 172 w 176"/>
              <a:gd name="T83" fmla="*/ 88 h 144"/>
              <a:gd name="T84" fmla="*/ 44 w 176"/>
              <a:gd name="T85" fmla="*/ 88 h 144"/>
              <a:gd name="T86" fmla="*/ 40 w 176"/>
              <a:gd name="T87" fmla="*/ 92 h 144"/>
              <a:gd name="T88" fmla="*/ 44 w 176"/>
              <a:gd name="T89" fmla="*/ 96 h 144"/>
              <a:gd name="T90" fmla="*/ 172 w 176"/>
              <a:gd name="T91" fmla="*/ 96 h 144"/>
              <a:gd name="T92" fmla="*/ 176 w 176"/>
              <a:gd name="T93" fmla="*/ 92 h 144"/>
              <a:gd name="T94" fmla="*/ 172 w 176"/>
              <a:gd name="T95" fmla="*/ 88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6" h="144">
                <a:moveTo>
                  <a:pt x="12" y="80"/>
                </a:moveTo>
                <a:cubicBezTo>
                  <a:pt x="5" y="80"/>
                  <a:pt x="0" y="85"/>
                  <a:pt x="0" y="92"/>
                </a:cubicBezTo>
                <a:cubicBezTo>
                  <a:pt x="0" y="99"/>
                  <a:pt x="5" y="104"/>
                  <a:pt x="12" y="104"/>
                </a:cubicBezTo>
                <a:cubicBezTo>
                  <a:pt x="19" y="104"/>
                  <a:pt x="24" y="99"/>
                  <a:pt x="24" y="92"/>
                </a:cubicBezTo>
                <a:cubicBezTo>
                  <a:pt x="24" y="85"/>
                  <a:pt x="19" y="80"/>
                  <a:pt x="12" y="80"/>
                </a:cubicBezTo>
                <a:moveTo>
                  <a:pt x="12" y="40"/>
                </a:moveTo>
                <a:cubicBezTo>
                  <a:pt x="5" y="40"/>
                  <a:pt x="0" y="45"/>
                  <a:pt x="0" y="52"/>
                </a:cubicBezTo>
                <a:cubicBezTo>
                  <a:pt x="0" y="59"/>
                  <a:pt x="5" y="64"/>
                  <a:pt x="12" y="64"/>
                </a:cubicBezTo>
                <a:cubicBezTo>
                  <a:pt x="19" y="64"/>
                  <a:pt x="24" y="59"/>
                  <a:pt x="24" y="52"/>
                </a:cubicBezTo>
                <a:cubicBezTo>
                  <a:pt x="24" y="45"/>
                  <a:pt x="19" y="40"/>
                  <a:pt x="12" y="40"/>
                </a:cubicBezTo>
                <a:moveTo>
                  <a:pt x="12" y="120"/>
                </a:moveTo>
                <a:cubicBezTo>
                  <a:pt x="5" y="120"/>
                  <a:pt x="0" y="125"/>
                  <a:pt x="0" y="132"/>
                </a:cubicBezTo>
                <a:cubicBezTo>
                  <a:pt x="0" y="139"/>
                  <a:pt x="5" y="144"/>
                  <a:pt x="12" y="144"/>
                </a:cubicBezTo>
                <a:cubicBezTo>
                  <a:pt x="19" y="144"/>
                  <a:pt x="24" y="139"/>
                  <a:pt x="24" y="132"/>
                </a:cubicBezTo>
                <a:cubicBezTo>
                  <a:pt x="24" y="125"/>
                  <a:pt x="19" y="120"/>
                  <a:pt x="12" y="120"/>
                </a:cubicBezTo>
                <a:moveTo>
                  <a:pt x="44" y="16"/>
                </a:moveTo>
                <a:cubicBezTo>
                  <a:pt x="172" y="16"/>
                  <a:pt x="172" y="16"/>
                  <a:pt x="172" y="16"/>
                </a:cubicBezTo>
                <a:cubicBezTo>
                  <a:pt x="174" y="16"/>
                  <a:pt x="176" y="14"/>
                  <a:pt x="176" y="12"/>
                </a:cubicBezTo>
                <a:cubicBezTo>
                  <a:pt x="176" y="10"/>
                  <a:pt x="174" y="8"/>
                  <a:pt x="172" y="8"/>
                </a:cubicBezTo>
                <a:cubicBezTo>
                  <a:pt x="44" y="8"/>
                  <a:pt x="44" y="8"/>
                  <a:pt x="44" y="8"/>
                </a:cubicBezTo>
                <a:cubicBezTo>
                  <a:pt x="42" y="8"/>
                  <a:pt x="40" y="10"/>
                  <a:pt x="40" y="12"/>
                </a:cubicBezTo>
                <a:cubicBezTo>
                  <a:pt x="40" y="14"/>
                  <a:pt x="42" y="16"/>
                  <a:pt x="44" y="16"/>
                </a:cubicBezTo>
                <a:moveTo>
                  <a:pt x="172" y="128"/>
                </a:moveTo>
                <a:cubicBezTo>
                  <a:pt x="44" y="128"/>
                  <a:pt x="44" y="128"/>
                  <a:pt x="44" y="128"/>
                </a:cubicBezTo>
                <a:cubicBezTo>
                  <a:pt x="42" y="128"/>
                  <a:pt x="40" y="130"/>
                  <a:pt x="40" y="132"/>
                </a:cubicBezTo>
                <a:cubicBezTo>
                  <a:pt x="40" y="134"/>
                  <a:pt x="42" y="136"/>
                  <a:pt x="44" y="136"/>
                </a:cubicBezTo>
                <a:cubicBezTo>
                  <a:pt x="172" y="136"/>
                  <a:pt x="172" y="136"/>
                  <a:pt x="172" y="136"/>
                </a:cubicBezTo>
                <a:cubicBezTo>
                  <a:pt x="174" y="136"/>
                  <a:pt x="176" y="134"/>
                  <a:pt x="176" y="132"/>
                </a:cubicBezTo>
                <a:cubicBezTo>
                  <a:pt x="176" y="130"/>
                  <a:pt x="174" y="128"/>
                  <a:pt x="172" y="128"/>
                </a:cubicBezTo>
                <a:moveTo>
                  <a:pt x="12" y="0"/>
                </a:moveTo>
                <a:cubicBezTo>
                  <a:pt x="5" y="0"/>
                  <a:pt x="0" y="5"/>
                  <a:pt x="0" y="12"/>
                </a:cubicBezTo>
                <a:cubicBezTo>
                  <a:pt x="0" y="19"/>
                  <a:pt x="5" y="24"/>
                  <a:pt x="12" y="24"/>
                </a:cubicBezTo>
                <a:cubicBezTo>
                  <a:pt x="19" y="24"/>
                  <a:pt x="24" y="19"/>
                  <a:pt x="24" y="12"/>
                </a:cubicBezTo>
                <a:cubicBezTo>
                  <a:pt x="24" y="5"/>
                  <a:pt x="19" y="0"/>
                  <a:pt x="12" y="0"/>
                </a:cubicBezTo>
                <a:moveTo>
                  <a:pt x="172" y="48"/>
                </a:moveTo>
                <a:cubicBezTo>
                  <a:pt x="44" y="48"/>
                  <a:pt x="44" y="48"/>
                  <a:pt x="44" y="48"/>
                </a:cubicBezTo>
                <a:cubicBezTo>
                  <a:pt x="42" y="48"/>
                  <a:pt x="40" y="50"/>
                  <a:pt x="40" y="52"/>
                </a:cubicBezTo>
                <a:cubicBezTo>
                  <a:pt x="40" y="54"/>
                  <a:pt x="42" y="56"/>
                  <a:pt x="44" y="56"/>
                </a:cubicBezTo>
                <a:cubicBezTo>
                  <a:pt x="172" y="56"/>
                  <a:pt x="172" y="56"/>
                  <a:pt x="172" y="56"/>
                </a:cubicBezTo>
                <a:cubicBezTo>
                  <a:pt x="174" y="56"/>
                  <a:pt x="176" y="54"/>
                  <a:pt x="176" y="52"/>
                </a:cubicBezTo>
                <a:cubicBezTo>
                  <a:pt x="176" y="50"/>
                  <a:pt x="174" y="48"/>
                  <a:pt x="172" y="48"/>
                </a:cubicBezTo>
                <a:moveTo>
                  <a:pt x="172" y="88"/>
                </a:moveTo>
                <a:cubicBezTo>
                  <a:pt x="44" y="88"/>
                  <a:pt x="44" y="88"/>
                  <a:pt x="44" y="88"/>
                </a:cubicBezTo>
                <a:cubicBezTo>
                  <a:pt x="42" y="88"/>
                  <a:pt x="40" y="90"/>
                  <a:pt x="40" y="92"/>
                </a:cubicBezTo>
                <a:cubicBezTo>
                  <a:pt x="40" y="94"/>
                  <a:pt x="42" y="96"/>
                  <a:pt x="44" y="96"/>
                </a:cubicBezTo>
                <a:cubicBezTo>
                  <a:pt x="172" y="96"/>
                  <a:pt x="172" y="96"/>
                  <a:pt x="172" y="96"/>
                </a:cubicBezTo>
                <a:cubicBezTo>
                  <a:pt x="174" y="96"/>
                  <a:pt x="176" y="94"/>
                  <a:pt x="176" y="92"/>
                </a:cubicBezTo>
                <a:cubicBezTo>
                  <a:pt x="176" y="90"/>
                  <a:pt x="174" y="88"/>
                  <a:pt x="172" y="88"/>
                </a:cubicBezTo>
              </a:path>
            </a:pathLst>
          </a:custGeom>
          <a:solidFill>
            <a:schemeClr val="bg1"/>
          </a:solidFill>
          <a:ln>
            <a:solidFill>
              <a:schemeClr val="accent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E1C66D0-C51E-4C3C-AC74-5F170469A329}"/>
              </a:ext>
            </a:extLst>
          </p:cNvPr>
          <p:cNvSpPr/>
          <p:nvPr/>
        </p:nvSpPr>
        <p:spPr>
          <a:xfrm>
            <a:off x="15468600" y="2400300"/>
            <a:ext cx="190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features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21A566C-3B27-4AB2-B52D-A0CB05D3A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5255295"/>
            <a:ext cx="7307311" cy="489999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01027B0-E30E-4D7D-8E88-ACAE4A5FCD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3860" y="5158351"/>
            <a:ext cx="7425111" cy="504978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B0C3C77-2885-48B5-B593-8EC47E0C2C34}"/>
              </a:ext>
            </a:extLst>
          </p:cNvPr>
          <p:cNvSpPr txBox="1"/>
          <p:nvPr/>
        </p:nvSpPr>
        <p:spPr>
          <a:xfrm>
            <a:off x="4343399" y="1333500"/>
            <a:ext cx="64389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1,000 </a:t>
            </a:r>
            <a:r>
              <a:rPr lang="en-US" sz="4400" b="1" dirty="0" err="1"/>
              <a:t>sqft</a:t>
            </a:r>
            <a:r>
              <a:rPr lang="en-US" sz="4400" b="1" dirty="0"/>
              <a:t> to 1,100 </a:t>
            </a:r>
            <a:r>
              <a:rPr lang="en-US" sz="4400" b="1" dirty="0" err="1"/>
              <a:t>sqft</a:t>
            </a:r>
            <a:r>
              <a:rPr lang="en-US" sz="4400" b="1" dirty="0"/>
              <a:t>:</a:t>
            </a:r>
          </a:p>
          <a:p>
            <a:r>
              <a:rPr lang="en-US" sz="4400" b="1" dirty="0">
                <a:solidFill>
                  <a:srgbClr val="F26B6C"/>
                </a:solidFill>
              </a:rPr>
              <a:t>15% </a:t>
            </a:r>
            <a:r>
              <a:rPr lang="en-US" sz="4400" b="1" dirty="0"/>
              <a:t>price increase</a:t>
            </a:r>
            <a:endParaRPr lang="uk-UA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358D31-3AEA-4FD3-8619-B8D76336BF55}"/>
              </a:ext>
            </a:extLst>
          </p:cNvPr>
          <p:cNvSpPr txBox="1"/>
          <p:nvPr/>
        </p:nvSpPr>
        <p:spPr>
          <a:xfrm>
            <a:off x="2971800" y="3216955"/>
            <a:ext cx="97536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However</a:t>
            </a:r>
            <a:r>
              <a:rPr lang="en-US" sz="4400" b="1" dirty="0"/>
              <a:t>…</a:t>
            </a:r>
          </a:p>
          <a:p>
            <a:pPr algn="ctr"/>
            <a:r>
              <a:rPr lang="en-US" sz="4400" b="1" dirty="0"/>
              <a:t>look at the </a:t>
            </a:r>
            <a:r>
              <a:rPr lang="en-US" sz="4400" b="1" dirty="0">
                <a:solidFill>
                  <a:schemeClr val="accent5"/>
                </a:solidFill>
              </a:rPr>
              <a:t>living</a:t>
            </a:r>
            <a:r>
              <a:rPr lang="en-US" sz="4400" b="1" dirty="0"/>
              <a:t> square footage!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44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39">
        <p:push dir="r"/>
      </p:transition>
    </mc:Choice>
    <mc:Fallback xmlns="">
      <p:transition spd="slow" advTm="22639">
        <p:push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NARAL LAYOUT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AM SLIDE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PORTFOLIO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9189</TotalTime>
  <Words>285</Words>
  <Application>Microsoft Office PowerPoint</Application>
  <PresentationFormat>Custom</PresentationFormat>
  <Paragraphs>82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Lato Semibold</vt:lpstr>
      <vt:lpstr>Open Sans</vt:lpstr>
      <vt:lpstr>Roboto</vt:lpstr>
      <vt:lpstr>Roboto Condensed</vt:lpstr>
      <vt:lpstr>GENARAL LAYOUTS</vt:lpstr>
      <vt:lpstr>TEAM SLIDES</vt:lpstr>
      <vt:lpstr>PORTFOLIO</vt:lpstr>
      <vt:lpstr>PowerPoint Presentation</vt:lpstr>
      <vt:lpstr>PowerPoint Presentation</vt:lpstr>
      <vt:lpstr>the project</vt:lpstr>
      <vt:lpstr>our target</vt:lpstr>
      <vt:lpstr>price predictors</vt:lpstr>
      <vt:lpstr>PowerPoint Presentation</vt:lpstr>
      <vt:lpstr>PowerPoint Presentation</vt:lpstr>
      <vt:lpstr>PowerPoint Presentation</vt:lpstr>
      <vt:lpstr>PowerPoint Presentation</vt:lpstr>
      <vt:lpstr>final recommendations</vt:lpstr>
      <vt:lpstr>PowerPoint Presentation</vt:lpstr>
    </vt:vector>
  </TitlesOfParts>
  <Company>bartomolina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 House Prices</dc:title>
  <dc:creator/>
  <cp:lastModifiedBy>Bartolomé Molina</cp:lastModifiedBy>
  <cp:revision>1089</cp:revision>
  <cp:lastPrinted>2019-06-22T02:40:42Z</cp:lastPrinted>
  <dcterms:created xsi:type="dcterms:W3CDTF">2015-01-20T11:47:48Z</dcterms:created>
  <dcterms:modified xsi:type="dcterms:W3CDTF">2019-06-24T17:58:47Z</dcterms:modified>
</cp:coreProperties>
</file>

<file path=docProps/thumbnail.jpeg>
</file>